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6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April 19,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April 19,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0B385921-A91A-409C-921C-0E0EC1E750EC}" type="datetime2">
              <a:rPr lang="en-US" smtClean="0"/>
              <a:t>Friday, April 19,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922353" y="3161598"/>
            <a:ext cx="7551601" cy="1109263"/>
          </a:xfrm>
        </p:spPr>
        <p:txBody>
          <a:bodyPr>
            <a:noAutofit/>
          </a:bodyPr>
          <a:lstStyle/>
          <a:p>
            <a:r>
              <a:rPr lang="en-US" sz="4800" dirty="0"/>
              <a:t>T</a:t>
            </a:r>
            <a:r>
              <a:rPr lang="en-US" sz="4800" dirty="0" smtClean="0"/>
              <a:t>he ESI Protocol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461733" y="4702058"/>
            <a:ext cx="5571612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By:  Marlo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 Cadeddu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21084033">
            <a:off x="4541238" y="5686282"/>
            <a:ext cx="453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Law office of Marlo P. Cadeddu, P.C.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www.marlocadeddu.com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24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-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 technical people in the process</a:t>
            </a:r>
          </a:p>
          <a:p>
            <a:r>
              <a:rPr lang="en-US" dirty="0" smtClean="0"/>
              <a:t>Use meet and confer as an ESI planning meeting and anticipate issues:</a:t>
            </a:r>
          </a:p>
          <a:p>
            <a:pPr lvl="1"/>
            <a:r>
              <a:rPr lang="en-US" dirty="0" smtClean="0"/>
              <a:t>Incarcerated defendant</a:t>
            </a:r>
          </a:p>
          <a:p>
            <a:pPr lvl="1"/>
            <a:r>
              <a:rPr lang="en-US" dirty="0" smtClean="0"/>
              <a:t>Non-releasable ESI (porn)</a:t>
            </a:r>
          </a:p>
          <a:p>
            <a:pPr lvl="1"/>
            <a:r>
              <a:rPr lang="en-US" dirty="0" smtClean="0"/>
              <a:t>Classified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5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– </a:t>
            </a:r>
            <a:br>
              <a:rPr lang="en-US" dirty="0" smtClean="0"/>
            </a:br>
            <a:r>
              <a:rPr lang="en-US" dirty="0" smtClean="0"/>
              <a:t>ESI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issues:</a:t>
            </a:r>
          </a:p>
          <a:p>
            <a:pPr lvl="1"/>
            <a:r>
              <a:rPr lang="en-US" dirty="0" smtClean="0"/>
              <a:t>ESI Production Format</a:t>
            </a:r>
          </a:p>
          <a:p>
            <a:pPr lvl="1"/>
            <a:r>
              <a:rPr lang="en-US" dirty="0" smtClean="0"/>
              <a:t>ESI Transmission</a:t>
            </a:r>
          </a:p>
        </p:txBody>
      </p:sp>
    </p:spTree>
    <p:extLst>
      <p:ext uri="{BB962C8B-B14F-4D97-AF65-F5344CB8AC3E}">
        <p14:creationId xmlns:p14="http://schemas.microsoft.com/office/powerpoint/2010/main" val="260098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– </a:t>
            </a:r>
            <a:br>
              <a:rPr lang="en-US" dirty="0"/>
            </a:br>
            <a:r>
              <a:rPr lang="en-US" dirty="0"/>
              <a:t>ESI </a:t>
            </a:r>
            <a:r>
              <a:rPr lang="en-US" dirty="0" smtClean="0"/>
              <a:t>Production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Examples of types of format – </a:t>
            </a:r>
            <a:r>
              <a:rPr lang="en-US" dirty="0" err="1" smtClean="0"/>
              <a:t>pdf</a:t>
            </a:r>
            <a:r>
              <a:rPr lang="en-US" dirty="0" smtClean="0"/>
              <a:t>, tiff, text, OCR, load files, native file production</a:t>
            </a:r>
          </a:p>
          <a:p>
            <a:pPr lvl="1"/>
            <a:r>
              <a:rPr lang="en-US" dirty="0" smtClean="0"/>
              <a:t>Discuss </a:t>
            </a:r>
            <a:r>
              <a:rPr lang="en-US" dirty="0" smtClean="0"/>
              <a:t>format of </a:t>
            </a:r>
            <a:r>
              <a:rPr lang="en-US" dirty="0" smtClean="0"/>
              <a:t>production with government </a:t>
            </a:r>
            <a:r>
              <a:rPr lang="en-US" dirty="0" smtClean="0"/>
              <a:t>– </a:t>
            </a:r>
            <a:r>
              <a:rPr lang="en-US" dirty="0" smtClean="0"/>
              <a:t>use industry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Format of third party discovery – format </a:t>
            </a:r>
            <a:r>
              <a:rPr lang="en-US" dirty="0" smtClean="0"/>
              <a:t>of original production </a:t>
            </a:r>
            <a:r>
              <a:rPr lang="en-US" dirty="0" smtClean="0"/>
              <a:t>or “reasonably usable” format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8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– </a:t>
            </a:r>
            <a:br>
              <a:rPr lang="en-US" dirty="0"/>
            </a:br>
            <a:r>
              <a:rPr lang="en-US" dirty="0"/>
              <a:t>ESI Production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Transmission</a:t>
            </a:r>
          </a:p>
          <a:p>
            <a:pPr lvl="1"/>
            <a:r>
              <a:rPr lang="en-US" dirty="0" smtClean="0"/>
              <a:t>How will you get the ESI? - Cloud, on media, external hard drives, internal hard drives</a:t>
            </a:r>
          </a:p>
          <a:p>
            <a:pPr lvl="1"/>
            <a:r>
              <a:rPr lang="en-US" dirty="0" smtClean="0"/>
              <a:t>Production should promote efficiency, security and </a:t>
            </a:r>
            <a:r>
              <a:rPr lang="en-US" dirty="0" smtClean="0">
                <a:solidFill>
                  <a:srgbClr val="FFFFFF"/>
                </a:solidFill>
              </a:rPr>
              <a:t>reduce costs</a:t>
            </a:r>
          </a:p>
          <a:p>
            <a:pPr lvl="1"/>
            <a:r>
              <a:rPr lang="en-US" dirty="0" smtClean="0"/>
              <a:t>Producing party needs to keep record of production</a:t>
            </a:r>
          </a:p>
          <a:p>
            <a:pPr lvl="1"/>
            <a:r>
              <a:rPr lang="en-US" dirty="0" smtClean="0"/>
              <a:t>All media clearly labeled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3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-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Coordinating Discovery Attorney in multi-defendant cases</a:t>
            </a:r>
          </a:p>
          <a:p>
            <a:r>
              <a:rPr lang="en-US" dirty="0" smtClean="0"/>
              <a:t>Discuss protecting privileged, work product, confidential information in the ESI</a:t>
            </a:r>
          </a:p>
          <a:p>
            <a:r>
              <a:rPr lang="en-US" dirty="0" smtClean="0"/>
              <a:t>Confer to resolve disputes prior to involving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2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Strategies and Commentary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of the ESI Protocol: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4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and Commentary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Useful information:</a:t>
            </a:r>
          </a:p>
          <a:p>
            <a:pPr lvl="1"/>
            <a:r>
              <a:rPr lang="en-US" dirty="0" smtClean="0"/>
              <a:t>List of types of discovery </a:t>
            </a:r>
          </a:p>
          <a:p>
            <a:pPr lvl="1"/>
            <a:r>
              <a:rPr lang="en-US" dirty="0" smtClean="0"/>
              <a:t>Recommendation re: </a:t>
            </a:r>
            <a:r>
              <a:rPr lang="en-US" dirty="0"/>
              <a:t>p</a:t>
            </a:r>
            <a:r>
              <a:rPr lang="en-US" dirty="0" smtClean="0"/>
              <a:t>roductio</a:t>
            </a:r>
            <a:r>
              <a:rPr lang="en-US" dirty="0" smtClean="0"/>
              <a:t>n of </a:t>
            </a:r>
            <a:r>
              <a:rPr lang="en-US" dirty="0" smtClean="0"/>
              <a:t>Table </a:t>
            </a:r>
            <a:r>
              <a:rPr lang="en-US" dirty="0" smtClean="0"/>
              <a:t>of Contents of ESI</a:t>
            </a:r>
          </a:p>
          <a:p>
            <a:pPr lvl="1"/>
            <a:r>
              <a:rPr lang="en-US" dirty="0" smtClean="0"/>
              <a:t>Handling of special issues, e.g.:</a:t>
            </a:r>
          </a:p>
          <a:p>
            <a:pPr lvl="2"/>
            <a:r>
              <a:rPr lang="en-US" dirty="0" smtClean="0"/>
              <a:t>Proprietary ESI formats</a:t>
            </a:r>
          </a:p>
          <a:p>
            <a:pPr lvl="2"/>
            <a:r>
              <a:rPr lang="en-US" dirty="0" smtClean="0"/>
              <a:t>Incarcerated defendants</a:t>
            </a:r>
          </a:p>
          <a:p>
            <a:pPr lvl="2"/>
            <a:r>
              <a:rPr lang="en-US" dirty="0" smtClean="0"/>
              <a:t>ESI discovery volume</a:t>
            </a:r>
          </a:p>
        </p:txBody>
      </p:sp>
    </p:spTree>
    <p:extLst>
      <p:ext uri="{BB962C8B-B14F-4D97-AF65-F5344CB8AC3E}">
        <p14:creationId xmlns:p14="http://schemas.microsoft.com/office/powerpoint/2010/main" val="277530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and </a:t>
            </a:r>
            <a:r>
              <a:rPr lang="en-US" dirty="0" smtClean="0"/>
              <a:t>Commentary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Descriptions, options for production of various types of ESI:</a:t>
            </a:r>
          </a:p>
          <a:p>
            <a:pPr lvl="1"/>
            <a:r>
              <a:rPr lang="en-US" dirty="0" smtClean="0"/>
              <a:t>EXAMPLE - Paper production – 3 formats suggested:</a:t>
            </a:r>
          </a:p>
          <a:p>
            <a:pPr lvl="2"/>
            <a:r>
              <a:rPr lang="en-US" dirty="0" smtClean="0"/>
              <a:t>Single page TIFFS with associated OCR file</a:t>
            </a:r>
          </a:p>
          <a:p>
            <a:pPr lvl="2"/>
            <a:r>
              <a:rPr lang="en-US" dirty="0" smtClean="0"/>
              <a:t>Multi-page TIFFS with associated OCR file</a:t>
            </a:r>
          </a:p>
          <a:p>
            <a:pPr lvl="2"/>
            <a:r>
              <a:rPr lang="en-US" dirty="0" smtClean="0"/>
              <a:t>Multi-page PDFs that are </a:t>
            </a:r>
            <a:r>
              <a:rPr lang="en-US" dirty="0" err="1" smtClean="0"/>
              <a:t>OCRed</a:t>
            </a:r>
            <a:endParaRPr lang="en-US" dirty="0" smtClean="0"/>
          </a:p>
          <a:p>
            <a:pPr lvl="1"/>
            <a:r>
              <a:rPr lang="en-US" dirty="0" smtClean="0"/>
              <a:t>Usability key – note OCR recommendation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848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19 at 1.2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75" y="694253"/>
            <a:ext cx="63754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9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and Commentary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 part of the ESI Protocol – DEFINITIONS</a:t>
            </a:r>
          </a:p>
          <a:p>
            <a:r>
              <a:rPr lang="en-US" dirty="0" smtClean="0"/>
              <a:t>EXAMPLE – Cloud Computing: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cloud computing, the user accesses a remote computer </a:t>
            </a:r>
            <a:r>
              <a:rPr lang="en-US" dirty="0" smtClean="0"/>
              <a:t>hosted by </a:t>
            </a:r>
            <a:r>
              <a:rPr lang="en-US" dirty="0"/>
              <a:t>a cloud service provider over the Internet or an intranet to access software </a:t>
            </a:r>
            <a:r>
              <a:rPr lang="en-US" dirty="0" smtClean="0"/>
              <a:t>programs or </a:t>
            </a:r>
            <a:r>
              <a:rPr lang="en-US" dirty="0"/>
              <a:t>create, save, or retrieve data, for example, to send messages or create documents</a:t>
            </a:r>
            <a:r>
              <a:rPr lang="en-US" dirty="0" smtClean="0"/>
              <a:t>, spreadsheets</a:t>
            </a:r>
            <a:r>
              <a:rPr lang="en-US" dirty="0"/>
              <a:t>, or databases. Examples of cloud computing include Gmail, </a:t>
            </a:r>
            <a:r>
              <a:rPr lang="en-US" dirty="0" err="1"/>
              <a:t>Hotmail</a:t>
            </a:r>
            <a:r>
              <a:rPr lang="en-US" dirty="0" err="1" smtClean="0"/>
              <a:t>,Yahoo</a:t>
            </a:r>
            <a:r>
              <a:rPr lang="en-US" dirty="0"/>
              <a:t>! Mail, Facebook, and on-line banking.</a:t>
            </a:r>
          </a:p>
        </p:txBody>
      </p:sp>
    </p:spTree>
    <p:extLst>
      <p:ext uri="{BB962C8B-B14F-4D97-AF65-F5344CB8AC3E}">
        <p14:creationId xmlns:p14="http://schemas.microsoft.com/office/powerpoint/2010/main" val="86079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 – A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ESI is “Electronically Stored Information”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information created, stored, or </a:t>
            </a:r>
            <a:r>
              <a:rPr lang="en-US" dirty="0" smtClean="0"/>
              <a:t>utilized with </a:t>
            </a:r>
            <a:r>
              <a:rPr lang="en-US" dirty="0"/>
              <a:t>digital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Stored anywhere – computer, external device, CD/DVD, cellphone, Cloud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3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rot="21000000">
            <a:off x="-47983" y="5400026"/>
            <a:ext cx="7674322" cy="9779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ESI Discovery Production Checklist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 of the ESI Protocol: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4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19 at 1.3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68" y="0"/>
            <a:ext cx="498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6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Marlo’s</a:t>
            </a:r>
            <a:r>
              <a:rPr lang="en-US" dirty="0"/>
              <a:t> </a:t>
            </a:r>
            <a:r>
              <a:rPr lang="en-US" dirty="0" smtClean="0"/>
              <a:t>ESI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Memorialize meet and confer agreements</a:t>
            </a:r>
          </a:p>
          <a:p>
            <a:r>
              <a:rPr lang="en-US" dirty="0" smtClean="0"/>
              <a:t>Keep a running inventory of ESI received, dates, media, format</a:t>
            </a:r>
          </a:p>
          <a:p>
            <a:r>
              <a:rPr lang="en-US" dirty="0" smtClean="0"/>
              <a:t>If accessible format, check upon receipt to make sure files will open</a:t>
            </a:r>
          </a:p>
          <a:p>
            <a:r>
              <a:rPr lang="en-US" dirty="0" smtClean="0"/>
              <a:t>Try to get consolidated data productions</a:t>
            </a:r>
          </a:p>
          <a:p>
            <a:r>
              <a:rPr lang="en-US" dirty="0" smtClean="0"/>
              <a:t>Be wary of the government’s use of security protections for strategic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ESI Cases – </a:t>
            </a:r>
            <a:r>
              <a:rPr lang="en-US" dirty="0" err="1" smtClean="0"/>
              <a:t>Searchability</a:t>
            </a:r>
            <a:r>
              <a:rPr lang="en-US" dirty="0" smtClean="0"/>
              <a:t>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613448"/>
            <a:ext cx="7716838" cy="4244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i="1" dirty="0">
                <a:effectLst/>
              </a:rPr>
              <a:t>US v. Briggs</a:t>
            </a:r>
            <a:r>
              <a:rPr lang="en-US" dirty="0">
                <a:effectLst/>
              </a:rPr>
              <a:t>, 2011 WL </a:t>
            </a:r>
            <a:r>
              <a:rPr lang="en-US" dirty="0" smtClean="0">
                <a:effectLst/>
              </a:rPr>
              <a:t>4017886 </a:t>
            </a:r>
            <a:r>
              <a:rPr lang="en-US" dirty="0">
                <a:effectLst/>
              </a:rPr>
              <a:t>(WDNY 2011) – gov’t ordered to “reproduce[e] … ESI in a fashion that defendants can retrieve and manipulate.”  </a:t>
            </a:r>
          </a:p>
          <a:p>
            <a:r>
              <a:rPr lang="en-US" i="1" dirty="0">
                <a:effectLst/>
              </a:rPr>
              <a:t>US v. </a:t>
            </a:r>
            <a:r>
              <a:rPr lang="en-US" i="1" dirty="0" smtClean="0">
                <a:effectLst/>
              </a:rPr>
              <a:t>Skilling</a:t>
            </a:r>
            <a:r>
              <a:rPr lang="en-US" dirty="0" smtClean="0">
                <a:effectLst/>
              </a:rPr>
              <a:t>,</a:t>
            </a:r>
            <a:r>
              <a:rPr lang="en-US" i="1" dirty="0" smtClean="0">
                <a:effectLst/>
              </a:rPr>
              <a:t> </a:t>
            </a:r>
            <a:r>
              <a:rPr lang="en-US" dirty="0">
                <a:effectLst/>
              </a:rPr>
              <a:t>554 F.3d </a:t>
            </a:r>
            <a:r>
              <a:rPr lang="en-US" dirty="0" smtClean="0">
                <a:effectLst/>
              </a:rPr>
              <a:t>529, </a:t>
            </a:r>
            <a:r>
              <a:rPr lang="en-US" dirty="0">
                <a:effectLst/>
              </a:rPr>
              <a:t>577 (5th Cir. 2009</a:t>
            </a:r>
            <a:r>
              <a:rPr lang="en-US" dirty="0" smtClean="0">
                <a:effectLst/>
              </a:rPr>
              <a:t>) (</a:t>
            </a:r>
            <a:r>
              <a:rPr lang="en-US" dirty="0" err="1" smtClean="0">
                <a:effectLst/>
              </a:rPr>
              <a:t>rev’d</a:t>
            </a:r>
            <a:r>
              <a:rPr lang="en-US" dirty="0" smtClean="0">
                <a:effectLst/>
              </a:rPr>
              <a:t> on other grounds) </a:t>
            </a:r>
            <a:r>
              <a:rPr lang="en-US" dirty="0">
                <a:effectLst/>
              </a:rPr>
              <a:t>– voluminous open file doesn’t violate Brady b/c in Skilling gov’t provided electronic, indexed searchable database and hot docs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r>
              <a:rPr lang="en-US" i="1" dirty="0">
                <a:effectLst/>
              </a:rPr>
              <a:t>US v. </a:t>
            </a:r>
            <a:r>
              <a:rPr lang="en-US" i="1" dirty="0" err="1">
                <a:effectLst/>
              </a:rPr>
              <a:t>Ohle</a:t>
            </a:r>
            <a:r>
              <a:rPr lang="en-US" dirty="0">
                <a:effectLst/>
              </a:rPr>
              <a:t>, 2011 WL 651849 (SDNY 2011) – gov’t met Brady obligations because gave documents an electronically searchable Concordance database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r>
              <a:rPr lang="en-US" i="1" dirty="0">
                <a:effectLst/>
              </a:rPr>
              <a:t>US v. Rubin</a:t>
            </a:r>
            <a:r>
              <a:rPr lang="en-US" dirty="0">
                <a:effectLst/>
              </a:rPr>
              <a:t>, 825 F.Supp.2d 451 (SDNY 2011) – no Brady violation b/c materials disclosed “are electronic and searchable.” </a:t>
            </a:r>
          </a:p>
        </p:txBody>
      </p:sp>
    </p:spTree>
    <p:extLst>
      <p:ext uri="{BB962C8B-B14F-4D97-AF65-F5344CB8AC3E}">
        <p14:creationId xmlns:p14="http://schemas.microsoft.com/office/powerpoint/2010/main" val="213656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ESI Protocol – the Paradigm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1"/>
            <a:ext cx="7716838" cy="35856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/>
              </a:rPr>
              <a:t>In 1996, only 5% of discoverable documents derived from electronic </a:t>
            </a:r>
            <a:r>
              <a:rPr lang="en-US" dirty="0" smtClean="0">
                <a:effectLst/>
              </a:rPr>
              <a:t>format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12 years later by 2008, more than 93% of all business documents were created </a:t>
            </a:r>
            <a:r>
              <a:rPr lang="en-US" dirty="0" smtClean="0">
                <a:effectLst/>
              </a:rPr>
              <a:t>electronically - trend continues</a:t>
            </a:r>
          </a:p>
          <a:p>
            <a:pPr lvl="0"/>
            <a:r>
              <a:rPr lang="en-US" dirty="0">
                <a:effectLst/>
              </a:rPr>
              <a:t>1TB  = 220 million pages of </a:t>
            </a:r>
            <a:r>
              <a:rPr lang="en-US" dirty="0" smtClean="0">
                <a:effectLst/>
              </a:rPr>
              <a:t>text</a:t>
            </a:r>
          </a:p>
          <a:p>
            <a:r>
              <a:rPr lang="en-US" dirty="0" smtClean="0">
                <a:effectLst/>
              </a:rPr>
              <a:t>Looking at each page of 220,000,000 </a:t>
            </a:r>
            <a:r>
              <a:rPr lang="en-US" dirty="0">
                <a:effectLst/>
              </a:rPr>
              <a:t>pages for 10 </a:t>
            </a:r>
            <a:r>
              <a:rPr lang="en-US" dirty="0" smtClean="0">
                <a:effectLst/>
              </a:rPr>
              <a:t>seconds only would take 70 years</a:t>
            </a:r>
          </a:p>
          <a:p>
            <a:r>
              <a:rPr lang="en-US" dirty="0">
                <a:effectLst/>
              </a:rPr>
              <a:t>10TB </a:t>
            </a:r>
            <a:r>
              <a:rPr lang="en-US" dirty="0" smtClean="0">
                <a:effectLst/>
              </a:rPr>
              <a:t>would hold  entire digitized contents of </a:t>
            </a:r>
            <a:r>
              <a:rPr lang="en-US" dirty="0">
                <a:effectLst/>
              </a:rPr>
              <a:t>library of </a:t>
            </a:r>
            <a:r>
              <a:rPr lang="en-US" dirty="0" smtClean="0">
                <a:effectLst/>
              </a:rPr>
              <a:t>congress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7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ESI Protocol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Official title is “</a:t>
            </a:r>
            <a:r>
              <a:rPr lang="en-US" b="1" dirty="0"/>
              <a:t>Recommendations for Electronically </a:t>
            </a:r>
            <a:r>
              <a:rPr lang="en-US" b="1" dirty="0" smtClean="0"/>
              <a:t>Stored Information </a:t>
            </a:r>
            <a:r>
              <a:rPr lang="en-US" b="1" dirty="0"/>
              <a:t>(ESI) Discovery </a:t>
            </a:r>
            <a:r>
              <a:rPr lang="en-US" b="1" dirty="0" smtClean="0"/>
              <a:t>Production in </a:t>
            </a:r>
            <a:r>
              <a:rPr lang="en-US" b="1" dirty="0"/>
              <a:t>Federal Criminal Cases</a:t>
            </a:r>
            <a:r>
              <a:rPr lang="en-US" b="1" dirty="0" smtClean="0"/>
              <a:t>”</a:t>
            </a:r>
          </a:p>
          <a:p>
            <a:r>
              <a:rPr lang="en-US" b="1" dirty="0" smtClean="0"/>
              <a:t>Produced by a joint task force of DOJ and the Administrative Office of the US Courts</a:t>
            </a:r>
          </a:p>
          <a:p>
            <a:pPr lvl="1"/>
            <a:r>
              <a:rPr lang="en-US" dirty="0" smtClean="0"/>
              <a:t>Framework for communications between parties re: ESI</a:t>
            </a:r>
          </a:p>
          <a:p>
            <a:pPr lvl="1"/>
            <a:r>
              <a:rPr lang="en-US" dirty="0" smtClean="0"/>
              <a:t>Framework for ESI production</a:t>
            </a:r>
          </a:p>
          <a:p>
            <a:pPr lvl="1"/>
            <a:r>
              <a:rPr lang="en-US" dirty="0" smtClean="0"/>
              <a:t>Framework for Resolving ESI disputes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5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Responsibility of lawyers to understand ESI</a:t>
            </a:r>
          </a:p>
          <a:p>
            <a:r>
              <a:rPr lang="en-US" dirty="0" smtClean="0"/>
              <a:t>No additional conversion or processing costs beyond those incurred or planned for own case</a:t>
            </a:r>
          </a:p>
          <a:p>
            <a:r>
              <a:rPr lang="en-US" dirty="0" smtClean="0"/>
              <a:t>Meet and confer and good faith efforts to resolve ESI disputes</a:t>
            </a:r>
          </a:p>
          <a:p>
            <a:r>
              <a:rPr lang="en-US" dirty="0" smtClean="0"/>
              <a:t>Parties should jointly seek production formats and transmission methods that are cost effective &amp; usable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8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ESI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part document:</a:t>
            </a:r>
          </a:p>
          <a:p>
            <a:pPr lvl="1"/>
            <a:r>
              <a:rPr lang="en-US" dirty="0" smtClean="0"/>
              <a:t>Recommendations – general framework</a:t>
            </a:r>
          </a:p>
          <a:p>
            <a:pPr lvl="1"/>
            <a:r>
              <a:rPr lang="en-US" dirty="0" smtClean="0"/>
              <a:t>Strategies and commentary – practical, technical guidance and definitions</a:t>
            </a:r>
          </a:p>
          <a:p>
            <a:pPr lvl="1"/>
            <a:r>
              <a:rPr lang="en-US" dirty="0" smtClean="0"/>
              <a:t>Checklist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3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Recommendations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of the ESI Protocol: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7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-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ESI Protocol seeks to balance goals:</a:t>
            </a:r>
            <a:endParaRPr lang="en-US" dirty="0"/>
          </a:p>
          <a:p>
            <a:pPr lvl="1"/>
            <a:r>
              <a:rPr lang="en-US" dirty="0" smtClean="0"/>
              <a:t>Compliance with legal discovery obligations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mpossibility of document by document review, so need to use software search, management tools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Avoid unnecessary duplication of time and expense</a:t>
            </a:r>
          </a:p>
          <a:p>
            <a:pPr lvl="1"/>
            <a:r>
              <a:rPr lang="en-US" dirty="0" smtClean="0"/>
              <a:t>ESI in industry standard format</a:t>
            </a:r>
          </a:p>
          <a:p>
            <a:pPr lvl="1"/>
            <a:r>
              <a:rPr lang="en-US" dirty="0" smtClean="0"/>
              <a:t>No additional processing required of producer</a:t>
            </a:r>
          </a:p>
          <a:p>
            <a:pPr lvl="1"/>
            <a:r>
              <a:rPr lang="en-US" dirty="0" smtClean="0"/>
              <a:t>Ensure protection of privilege, work product, protected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8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– Scope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ESI Protocol not intended for use in every case</a:t>
            </a:r>
          </a:p>
          <a:p>
            <a:r>
              <a:rPr lang="en-US" dirty="0" smtClean="0"/>
              <a:t>ESI Protocol does not alter parties’ discovery obligations or create new rights or privileges</a:t>
            </a:r>
          </a:p>
          <a:p>
            <a:r>
              <a:rPr lang="en-US" dirty="0" smtClean="0"/>
              <a:t>ESI Protocol not a basis for misconduct claims or claims for relief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9122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266</TotalTime>
  <Words>932</Words>
  <Application>Microsoft Macintosh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Sky</vt:lpstr>
      <vt:lpstr>The ESI Protocol</vt:lpstr>
      <vt:lpstr>ESI – A definition</vt:lpstr>
      <vt:lpstr>Why an ESI Protocol – the Paradigm Shift</vt:lpstr>
      <vt:lpstr>Introduction - ESI Protocol </vt:lpstr>
      <vt:lpstr>Key Principles</vt:lpstr>
      <vt:lpstr>Structure of ESI Protocol</vt:lpstr>
      <vt:lpstr>Part 1 of the ESI Protocol:</vt:lpstr>
      <vt:lpstr>Recommendations - Purpose</vt:lpstr>
      <vt:lpstr>Recommendations – Scope and Limitations</vt:lpstr>
      <vt:lpstr>Recommendations - Other</vt:lpstr>
      <vt:lpstr>Recommendations –  ESI Production</vt:lpstr>
      <vt:lpstr>Recommendations –  ESI Production (cont’d)</vt:lpstr>
      <vt:lpstr>Recommendations –  ESI Production (cont’d)</vt:lpstr>
      <vt:lpstr>Recommendations - Other</vt:lpstr>
      <vt:lpstr>Part 2 of the ESI Protocol:</vt:lpstr>
      <vt:lpstr>Strategies and Commentary</vt:lpstr>
      <vt:lpstr>Strategies and Commentary (cont’d)</vt:lpstr>
      <vt:lpstr>PowerPoint Presentation</vt:lpstr>
      <vt:lpstr>Strategies and Commentary (cont’d)</vt:lpstr>
      <vt:lpstr>Part 3 of the ESI Protocol:</vt:lpstr>
      <vt:lpstr>PowerPoint Presentation</vt:lpstr>
      <vt:lpstr>Marlo’s ESI Tips</vt:lpstr>
      <vt:lpstr>Important ESI Cases – Searchability is key</vt:lpstr>
    </vt:vector>
  </TitlesOfParts>
  <Company>Law Office of Marlo P. Cadeddu, P.C.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 for ESI Discovery Production in Federal Criminal Cases</dc:title>
  <dc:creator>Marlo Cadeddu</dc:creator>
  <cp:lastModifiedBy>Marlo Cadeddu</cp:lastModifiedBy>
  <cp:revision>45</cp:revision>
  <cp:lastPrinted>2013-04-19T18:55:08Z</cp:lastPrinted>
  <dcterms:created xsi:type="dcterms:W3CDTF">2013-04-19T15:15:20Z</dcterms:created>
  <dcterms:modified xsi:type="dcterms:W3CDTF">2013-04-19T20:04:25Z</dcterms:modified>
</cp:coreProperties>
</file>