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6"/>
  </p:notesMasterIdLst>
  <p:handoutMasterIdLst>
    <p:handoutMasterId r:id="rId67"/>
  </p:handoutMasterIdLst>
  <p:sldIdLst>
    <p:sldId id="1060" r:id="rId2"/>
    <p:sldId id="1071" r:id="rId3"/>
    <p:sldId id="1062" r:id="rId4"/>
    <p:sldId id="1070" r:id="rId5"/>
    <p:sldId id="1063" r:id="rId6"/>
    <p:sldId id="359" r:id="rId7"/>
    <p:sldId id="1064" r:id="rId8"/>
    <p:sldId id="1065" r:id="rId9"/>
    <p:sldId id="1067" r:id="rId10"/>
    <p:sldId id="1068" r:id="rId11"/>
    <p:sldId id="1072" r:id="rId12"/>
    <p:sldId id="1074" r:id="rId13"/>
    <p:sldId id="360" r:id="rId14"/>
    <p:sldId id="1051" r:id="rId15"/>
    <p:sldId id="1036" r:id="rId16"/>
    <p:sldId id="1102" r:id="rId17"/>
    <p:sldId id="391" r:id="rId18"/>
    <p:sldId id="1076" r:id="rId19"/>
    <p:sldId id="1077" r:id="rId20"/>
    <p:sldId id="1078" r:id="rId21"/>
    <p:sldId id="1081" r:id="rId22"/>
    <p:sldId id="1082" r:id="rId23"/>
    <p:sldId id="1079" r:id="rId24"/>
    <p:sldId id="1080" r:id="rId25"/>
    <p:sldId id="1095" r:id="rId26"/>
    <p:sldId id="362" r:id="rId27"/>
    <p:sldId id="1049" r:id="rId28"/>
    <p:sldId id="1038" r:id="rId29"/>
    <p:sldId id="1019" r:id="rId30"/>
    <p:sldId id="1020" r:id="rId31"/>
    <p:sldId id="1040" r:id="rId32"/>
    <p:sldId id="1041" r:id="rId33"/>
    <p:sldId id="1043" r:id="rId34"/>
    <p:sldId id="937" r:id="rId35"/>
    <p:sldId id="1044" r:id="rId36"/>
    <p:sldId id="1083" r:id="rId37"/>
    <p:sldId id="1084" r:id="rId38"/>
    <p:sldId id="1085" r:id="rId39"/>
    <p:sldId id="1088" r:id="rId40"/>
    <p:sldId id="1087" r:id="rId41"/>
    <p:sldId id="1103" r:id="rId42"/>
    <p:sldId id="375" r:id="rId43"/>
    <p:sldId id="519" r:id="rId44"/>
    <p:sldId id="520" r:id="rId45"/>
    <p:sldId id="1097" r:id="rId46"/>
    <p:sldId id="459" r:id="rId47"/>
    <p:sldId id="1089" r:id="rId48"/>
    <p:sldId id="1090" r:id="rId49"/>
    <p:sldId id="1091" r:id="rId50"/>
    <p:sldId id="1092" r:id="rId51"/>
    <p:sldId id="1024" r:id="rId52"/>
    <p:sldId id="1093" r:id="rId53"/>
    <p:sldId id="1094" r:id="rId54"/>
    <p:sldId id="1104" r:id="rId55"/>
    <p:sldId id="466" r:id="rId56"/>
    <p:sldId id="609" r:id="rId57"/>
    <p:sldId id="468" r:id="rId58"/>
    <p:sldId id="1057" r:id="rId59"/>
    <p:sldId id="1058" r:id="rId60"/>
    <p:sldId id="1055" r:id="rId61"/>
    <p:sldId id="1100" r:id="rId62"/>
    <p:sldId id="1098" r:id="rId63"/>
    <p:sldId id="1099" r:id="rId64"/>
    <p:sldId id="1029" r:id="rId6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F2B18"/>
    <a:srgbClr val="26683A"/>
    <a:srgbClr val="CCFF99"/>
    <a:srgbClr val="FFFF99"/>
    <a:srgbClr val="66CCFF"/>
    <a:srgbClr val="33CCFF"/>
    <a:srgbClr val="CCCCFF"/>
    <a:srgbClr val="CC99F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77243" autoAdjust="0"/>
  </p:normalViewPr>
  <p:slideViewPr>
    <p:cSldViewPr>
      <p:cViewPr varScale="1">
        <p:scale>
          <a:sx n="60" d="100"/>
          <a:sy n="60" d="100"/>
        </p:scale>
        <p:origin x="-14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8.xml"/><Relationship Id="rId2" Type="http://schemas.openxmlformats.org/officeDocument/2006/relationships/slide" Target="slides/slide51.xml"/><Relationship Id="rId1" Type="http://schemas.openxmlformats.org/officeDocument/2006/relationships/slide" Target="slides/slide50.xml"/><Relationship Id="rId4" Type="http://schemas.openxmlformats.org/officeDocument/2006/relationships/slide" Target="slides/slide5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115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887" y="1"/>
            <a:ext cx="2972114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9"/>
            <a:ext cx="2972115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887" y="8832859"/>
            <a:ext cx="2972114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fld id="{2C857569-5C84-44E6-88E0-58A10BED5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675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9607" y="0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0563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4931" y="4454792"/>
            <a:ext cx="5074418" cy="414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9"/>
            <a:ext cx="2984675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F2D9C1B-A4DF-4E4D-8E21-6B216C6DD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CDA517-FBDE-4C1E-B08C-B93E03DB4DF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79608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0EFB78-42EC-408C-A357-CD11E30763E0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62468" name="Rectangle 7"/>
          <p:cNvSpPr txBox="1">
            <a:spLocks noGrp="1" noChangeArrowheads="1"/>
          </p:cNvSpPr>
          <p:nvPr/>
        </p:nvSpPr>
        <p:spPr bwMode="auto">
          <a:xfrm>
            <a:off x="3879608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512D53-BF97-4078-BD6D-E7A3A2EE30D1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624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2471" name="Slide Number Placeholder 3"/>
          <p:cNvSpPr txBox="1">
            <a:spLocks noGrp="1"/>
          </p:cNvSpPr>
          <p:nvPr/>
        </p:nvSpPr>
        <p:spPr bwMode="auto">
          <a:xfrm>
            <a:off x="3879608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7853C3C-887D-4A6C-82B8-0B217C443B11}" type="slidenum">
              <a:rPr lang="en-US" sz="1200"/>
              <a:pPr algn="r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FA9F1C-8A13-4B25-9DE5-195AEEF05E65}" type="slidenum">
              <a:rPr lang="en-US"/>
              <a:pPr/>
              <a:t>62</a:t>
            </a:fld>
            <a:endParaRPr lang="en-US"/>
          </a:p>
        </p:txBody>
      </p:sp>
      <p:sp>
        <p:nvSpPr>
          <p:cNvPr id="185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7AB5-E9D2-4EDE-AFC0-3535AF2B2125}" type="slidenum">
              <a:rPr lang="en-US"/>
              <a:pPr/>
              <a:t>63</a:t>
            </a:fld>
            <a:endParaRPr lang="en-US"/>
          </a:p>
        </p:txBody>
      </p:sp>
      <p:sp>
        <p:nvSpPr>
          <p:cNvPr id="186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D5D97-1E17-40FF-97FA-387AA79CA5F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0344" y="8832517"/>
            <a:ext cx="2983715" cy="46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4" tIns="45677" rIns="91354" bIns="45677" anchor="b"/>
          <a:lstStyle/>
          <a:p>
            <a:pPr algn="r" defTabSz="913994"/>
            <a:fld id="{FEDDC0C2-F597-4C26-B851-0C9B29B67965}" type="slidenum">
              <a:rPr lang="en-US" sz="1200"/>
              <a:pPr algn="r" defTabSz="913994"/>
              <a:t>18</a:t>
            </a:fld>
            <a:endParaRPr lang="en-US" sz="1200" dirty="0"/>
          </a:p>
        </p:txBody>
      </p:sp>
      <p:sp>
        <p:nvSpPr>
          <p:cNvPr id="4100" name="Rectangle 7"/>
          <p:cNvSpPr txBox="1">
            <a:spLocks noGrp="1" noChangeArrowheads="1"/>
          </p:cNvSpPr>
          <p:nvPr/>
        </p:nvSpPr>
        <p:spPr bwMode="auto">
          <a:xfrm>
            <a:off x="3880344" y="8832517"/>
            <a:ext cx="2983715" cy="46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4" tIns="45677" rIns="91354" bIns="45677" anchor="b"/>
          <a:lstStyle/>
          <a:p>
            <a:pPr algn="r" defTabSz="913994"/>
            <a:fld id="{FF554F71-2669-47E4-A8AC-D39939CB6A61}" type="slidenum">
              <a:rPr lang="en-US" sz="1200"/>
              <a:pPr algn="r" defTabSz="913994"/>
              <a:t>18</a:t>
            </a:fld>
            <a:endParaRPr lang="en-US" sz="1200" dirty="0"/>
          </a:p>
        </p:txBody>
      </p:sp>
      <p:sp>
        <p:nvSpPr>
          <p:cNvPr id="41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3" name="Slide Number Placeholder 3"/>
          <p:cNvSpPr txBox="1">
            <a:spLocks noGrp="1"/>
          </p:cNvSpPr>
          <p:nvPr/>
        </p:nvSpPr>
        <p:spPr bwMode="auto">
          <a:xfrm>
            <a:off x="3880344" y="8832517"/>
            <a:ext cx="2983715" cy="46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4" tIns="45677" rIns="91354" bIns="45677" anchor="b"/>
          <a:lstStyle/>
          <a:p>
            <a:pPr algn="r" defTabSz="913994"/>
            <a:fld id="{6576E9E7-631C-4A18-B625-0DB29C057546}" type="slidenum">
              <a:rPr lang="en-US" sz="1200"/>
              <a:pPr algn="r" defTabSz="913994"/>
              <a:t>18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07B6A-30AD-4DB8-8220-EBA203C21952}" type="slidenum">
              <a:rPr lang="en-US"/>
              <a:pPr/>
              <a:t>29</a:t>
            </a:fld>
            <a:endParaRPr lang="en-US"/>
          </a:p>
        </p:txBody>
      </p:sp>
      <p:sp>
        <p:nvSpPr>
          <p:cNvPr id="604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2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0421" name="Slide Number Placeholder 3"/>
          <p:cNvSpPr txBox="1">
            <a:spLocks noGrp="1"/>
          </p:cNvSpPr>
          <p:nvPr/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6557C16-33A1-47F7-8CFB-AED155F1AFA8}" type="slidenum">
              <a:rPr lang="en-US" sz="1200"/>
              <a:pPr algn="r"/>
              <a:t>29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BFCD4D-AEC8-4D83-800D-C64A8B3391BE}" type="slidenum">
              <a:rPr lang="en-US"/>
              <a:pPr/>
              <a:t>30</a:t>
            </a:fld>
            <a:endParaRPr lang="en-US"/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5" name="Slide Number Placeholder 3"/>
          <p:cNvSpPr txBox="1">
            <a:spLocks noGrp="1"/>
          </p:cNvSpPr>
          <p:nvPr/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A347739-A4BA-481B-920D-B9A2A8B6284C}" type="slidenum">
              <a:rPr lang="en-US" sz="1200"/>
              <a:pPr algn="r"/>
              <a:t>30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D9C1B-A4DF-4E4D-8E21-6B216C6DD4F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DA589-EB56-4089-AA7D-69F40E006E9B}" type="slidenum">
              <a:rPr lang="en-US"/>
              <a:pPr/>
              <a:t>49</a:t>
            </a:fld>
            <a:endParaRPr lang="en-US"/>
          </a:p>
        </p:txBody>
      </p:sp>
      <p:sp>
        <p:nvSpPr>
          <p:cNvPr id="645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4517" name="Slide Number Placeholder 3"/>
          <p:cNvSpPr txBox="1">
            <a:spLocks noGrp="1"/>
          </p:cNvSpPr>
          <p:nvPr/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E3026D1-7938-4BBD-AF40-DEDFDC66166E}" type="slidenum">
              <a:rPr lang="en-US" sz="1200"/>
              <a:pPr algn="r"/>
              <a:t>49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DAC1FA-5045-4E4A-B79C-5EF64240768A}" type="slidenum">
              <a:rPr lang="en-US"/>
              <a:pPr/>
              <a:t>50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6A8F252-522D-403F-BA3D-301304FB8C35}" type="slidenum">
              <a:rPr lang="en-US" sz="1200"/>
              <a:pPr algn="r"/>
              <a:t>50</a:t>
            </a:fld>
            <a:endParaRPr lang="en-US" sz="1200"/>
          </a:p>
        </p:txBody>
      </p:sp>
      <p:sp>
        <p:nvSpPr>
          <p:cNvPr id="6554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4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5542" name="Slide Number Placeholder 3"/>
          <p:cNvSpPr txBox="1">
            <a:spLocks noGrp="1"/>
          </p:cNvSpPr>
          <p:nvPr/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5729DF-6644-4F9D-983C-7809AAD5DB57}" type="slidenum">
              <a:rPr lang="en-US" sz="1200"/>
              <a:pPr algn="r"/>
              <a:t>50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85019B-CC1C-4CC3-920A-E87AA797EC35}" type="slidenum">
              <a:rPr lang="en-US"/>
              <a:pPr/>
              <a:t>51</a:t>
            </a:fld>
            <a:endParaRPr lang="en-US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E272CD-232A-4063-A550-DC97E8BD8DFB}" type="slidenum">
              <a:rPr lang="en-US" sz="1200"/>
              <a:pPr algn="r"/>
              <a:t>51</a:t>
            </a:fld>
            <a:endParaRPr lang="en-US" sz="1200"/>
          </a:p>
        </p:txBody>
      </p:sp>
      <p:sp>
        <p:nvSpPr>
          <p:cNvPr id="6656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6566" name="Slide Number Placeholder 3"/>
          <p:cNvSpPr txBox="1">
            <a:spLocks noGrp="1"/>
          </p:cNvSpPr>
          <p:nvPr/>
        </p:nvSpPr>
        <p:spPr bwMode="auto">
          <a:xfrm>
            <a:off x="3879607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0D40D3-BD46-4BF4-ACA6-DA9ECE4C74A3}" type="slidenum">
              <a:rPr lang="en-US" sz="1200"/>
              <a:pPr algn="r"/>
              <a:t>51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EF70B-5398-4668-B184-120462E0A3C4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645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4517" name="Slide Number Placeholder 3"/>
          <p:cNvSpPr txBox="1">
            <a:spLocks noGrp="1"/>
          </p:cNvSpPr>
          <p:nvPr/>
        </p:nvSpPr>
        <p:spPr bwMode="auto">
          <a:xfrm>
            <a:off x="3879608" y="8832859"/>
            <a:ext cx="2984674" cy="4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49" tIns="45475" rIns="90949" bIns="45475" anchor="b"/>
          <a:lstStyle/>
          <a:p>
            <a:pPr algn="r" defTabSz="909638"/>
            <a:fld id="{F9569ED0-5B46-493D-AEAB-07A4360DF642}" type="slidenum">
              <a:rPr lang="en-US" sz="1200"/>
              <a:pPr algn="r" defTabSz="909638"/>
              <a:t>54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2BD4E-C210-48D5-96D0-53039FC545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A0F92-79CB-4406-A645-372503560F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62ED-5F2D-46C3-B020-37B1FA3669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91A0CA52-5D96-445F-9748-AD99E58F34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DE8E0-DF5C-4E59-BC78-C0A953542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4A282-1ADD-4620-9BA9-4F5753BAF6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BBBBB-B489-4C41-903F-B5B934861D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C1773-BA0B-4D87-8671-3C1838AE7A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0E226-BF46-41EF-B4EF-DF8989EA31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2AE5A-1C5F-4FC9-B94B-ABF23DA26A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6502A98-AF66-47C6-BB0E-8CC0BC7FF8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Sentencing 101:</a:t>
            </a:r>
            <a:br>
              <a:rPr lang="en-US" sz="4000" dirty="0" smtClean="0"/>
            </a:br>
            <a:r>
              <a:rPr lang="en-US" sz="3800" dirty="0" smtClean="0"/>
              <a:t>Introduction to Federal Sentencing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828800"/>
            <a:ext cx="4114800" cy="470916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23, 2010</a:t>
            </a:r>
          </a:p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 Marlo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Cadeddu</a:t>
            </a:r>
          </a:p>
          <a:p>
            <a:pPr algn="just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 upon Sentencing 101:  Fundamentals of Federal Criminal Practice by Alan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Dorhoffer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United States Sentencing Commission and Stephen Marley, Office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Defender Services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Branch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7" name="Content Placeholder 4" descr="cartoons0006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28600" y="1828800"/>
            <a:ext cx="4532066" cy="470852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“It’s the end of the world as we know it”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		Judge </a:t>
            </a:r>
            <a:r>
              <a:rPr lang="en-US" sz="2000" dirty="0" err="1" smtClean="0"/>
              <a:t>Kinkeade</a:t>
            </a:r>
            <a:r>
              <a:rPr lang="en-US" sz="2000" dirty="0" smtClean="0"/>
              <a:t> on </a:t>
            </a:r>
            <a:r>
              <a:rPr lang="en-US" sz="2000" dirty="0"/>
              <a:t>the guidelines (quoting REM)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3886200"/>
          </a:xfrm>
        </p:spPr>
        <p:txBody>
          <a:bodyPr/>
          <a:lstStyle/>
          <a:p>
            <a:r>
              <a:rPr lang="en-US" i="1"/>
              <a:t>United States v. Booker</a:t>
            </a:r>
            <a:r>
              <a:rPr lang="en-US"/>
              <a:t>, 125 S.Ct. 738 (2005).</a:t>
            </a:r>
          </a:p>
          <a:p>
            <a:pPr lvl="1"/>
            <a:r>
              <a:rPr lang="en-US"/>
              <a:t>Merits majority:  </a:t>
            </a:r>
            <a:r>
              <a:rPr lang="en-US" i="1"/>
              <a:t>Blakely </a:t>
            </a:r>
            <a:r>
              <a:rPr lang="en-US"/>
              <a:t>applies to the federal sentencing guidelines</a:t>
            </a:r>
          </a:p>
          <a:p>
            <a:pPr lvl="1"/>
            <a:r>
              <a:rPr lang="en-US"/>
              <a:t>Remedial majority:  The federal sentencing guidelines are advisory; all sentences must be “reasonable”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</a:t>
            </a:r>
            <a:r>
              <a:rPr lang="en-US" i="1" dirty="0" smtClean="0"/>
              <a:t>Booker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United States v. Rita</a:t>
            </a:r>
            <a:r>
              <a:rPr lang="en-US" dirty="0" smtClean="0"/>
              <a:t>, 127 </a:t>
            </a:r>
            <a:r>
              <a:rPr lang="en-US" dirty="0" err="1" smtClean="0"/>
              <a:t>S.Ct</a:t>
            </a:r>
            <a:r>
              <a:rPr lang="en-US" dirty="0" smtClean="0"/>
              <a:t>. 2456 (2007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Within guidelines sentence can be afforded presumption </a:t>
            </a:r>
            <a:r>
              <a:rPr lang="en-US" dirty="0" smtClean="0"/>
              <a:t>of reasonableness on appellate review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Gall v. United States, </a:t>
            </a:r>
            <a:r>
              <a:rPr lang="en-US" dirty="0" smtClean="0"/>
              <a:t>128 </a:t>
            </a:r>
            <a:r>
              <a:rPr lang="en-US" dirty="0" err="1" smtClean="0"/>
              <a:t>S.Ct</a:t>
            </a:r>
            <a:r>
              <a:rPr lang="en-US" dirty="0" smtClean="0"/>
              <a:t>. 586 (2007)</a:t>
            </a:r>
            <a:r>
              <a:rPr lang="en-US" i="1" dirty="0" smtClean="0"/>
              <a:t> </a:t>
            </a:r>
            <a:endParaRPr lang="en-US" i="1" dirty="0" smtClean="0"/>
          </a:p>
          <a:p>
            <a:pPr lvl="1"/>
            <a:r>
              <a:rPr lang="en-US" dirty="0" smtClean="0"/>
              <a:t>sentencing courts may not require extraordinary circumstances in order to impose a non-guidelines sentence. </a:t>
            </a:r>
            <a:endParaRPr lang="en-US" dirty="0" smtClean="0"/>
          </a:p>
          <a:p>
            <a:r>
              <a:rPr lang="en-US" i="1" dirty="0" smtClean="0"/>
              <a:t>Kimbrough </a:t>
            </a:r>
            <a:r>
              <a:rPr lang="en-US" i="1" dirty="0" smtClean="0"/>
              <a:t>v. United States</a:t>
            </a:r>
            <a:r>
              <a:rPr lang="en-US" dirty="0" smtClean="0"/>
              <a:t>, 128 </a:t>
            </a:r>
            <a:r>
              <a:rPr lang="en-US" dirty="0" err="1" smtClean="0"/>
              <a:t>S.Ct</a:t>
            </a:r>
            <a:r>
              <a:rPr lang="en-US" dirty="0" smtClean="0"/>
              <a:t>. 558 (</a:t>
            </a:r>
            <a:r>
              <a:rPr lang="en-US" dirty="0" smtClean="0"/>
              <a:t>2007)</a:t>
            </a:r>
          </a:p>
          <a:p>
            <a:pPr lvl="1"/>
            <a:r>
              <a:rPr lang="en-US" dirty="0" smtClean="0"/>
              <a:t>Sentencing </a:t>
            </a:r>
            <a:r>
              <a:rPr lang="en-US" dirty="0" smtClean="0"/>
              <a:t>judge is free to disagree with the policy judgments upon which the guidelines are based and to vary </a:t>
            </a:r>
            <a:r>
              <a:rPr lang="en-US" dirty="0" smtClean="0"/>
              <a:t>accordingly.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of the Sentencing guidelines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2BD4E-C210-48D5-96D0-53039FC545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 descr="cartoons0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590800"/>
            <a:ext cx="4343400" cy="40518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 smtClean="0"/>
              <a:t>The Statutes “Trump” the Guidelines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620000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Regardless of what sentence the guidelines may call for, the sentence imposed must fall within the restrictions set by statute (</a:t>
            </a:r>
            <a:r>
              <a:rPr lang="en-US" sz="3600" i="1" dirty="0" smtClean="0"/>
              <a:t>e.g.</a:t>
            </a:r>
            <a:r>
              <a:rPr lang="en-US" sz="3600" dirty="0" smtClean="0"/>
              <a:t>, statutory maximums and mandatory minimums)</a:t>
            </a:r>
          </a:p>
          <a:p>
            <a:pPr eaLnBrk="1" hangingPunct="1">
              <a:buFontTx/>
              <a:buNone/>
            </a:pPr>
            <a:endParaRPr lang="en-US" sz="3600" dirty="0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CF80DA-8726-4AC0-9367-E29C358F31C0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Which Book Applies?</a:t>
            </a:r>
            <a:r>
              <a:rPr lang="en-US" sz="3600" i="1" dirty="0" smtClean="0"/>
              <a:t> – </a:t>
            </a:r>
            <a:r>
              <a:rPr lang="en-US" sz="3600" dirty="0" smtClean="0"/>
              <a:t>Ex Post Facto</a:t>
            </a:r>
            <a:endParaRPr lang="en-US" sz="3600" b="1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106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18 </a:t>
            </a:r>
            <a:r>
              <a:rPr lang="en-US" dirty="0" smtClean="0"/>
              <a:t>U.S.C. § 3553(a)(4)</a:t>
            </a:r>
          </a:p>
          <a:p>
            <a:pPr lvl="1" eaLnBrk="1" hangingPunct="1"/>
            <a:r>
              <a:rPr lang="en-US" dirty="0" smtClean="0"/>
              <a:t>Use guidelines </a:t>
            </a:r>
            <a:r>
              <a:rPr lang="en-US" u="sng" dirty="0" smtClean="0"/>
              <a:t>in effect at sentencing</a:t>
            </a:r>
          </a:p>
          <a:p>
            <a:pPr eaLnBrk="1" hangingPunct="1"/>
            <a:r>
              <a:rPr lang="en-US" dirty="0" smtClean="0"/>
              <a:t>§1B1.11(b)(2)</a:t>
            </a:r>
            <a:endParaRPr lang="en-US" dirty="0" smtClean="0"/>
          </a:p>
          <a:p>
            <a:pPr lvl="1" eaLnBrk="1" hangingPunct="1"/>
            <a:r>
              <a:rPr lang="en-US" dirty="0" smtClean="0"/>
              <a:t>“One Book Rule”</a:t>
            </a:r>
          </a:p>
          <a:p>
            <a:r>
              <a:rPr lang="en-US" dirty="0" smtClean="0"/>
              <a:t>§</a:t>
            </a:r>
            <a:r>
              <a:rPr lang="en-US" dirty="0" smtClean="0"/>
              <a:t>1B1.11(b)(3)</a:t>
            </a:r>
            <a:endParaRPr lang="en-US" dirty="0" smtClean="0"/>
          </a:p>
          <a:p>
            <a:pPr lvl="1"/>
            <a:r>
              <a:rPr lang="en-US" dirty="0" smtClean="0"/>
              <a:t>When convicted of two offenses on dates in two different guidelines manual years, use later manual</a:t>
            </a:r>
            <a:endParaRPr lang="en-US" dirty="0" smtClean="0"/>
          </a:p>
        </p:txBody>
      </p:sp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D68477-A700-4A28-886C-11B49456726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6EF3BD6-5C76-44D1-B49E-F8B8943B854B}" type="slidenum">
              <a:rPr lang="en-US" sz="1400"/>
              <a:pPr algn="r"/>
              <a:t>14</a:t>
            </a:fld>
            <a:endParaRPr lang="en-US" sz="1400"/>
          </a:p>
        </p:txBody>
      </p:sp>
      <p:sp>
        <p:nvSpPr>
          <p:cNvPr id="1536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C4B45B8-BD03-4024-9E78-F6B9405AD174}" type="slidenum">
              <a:rPr lang="en-US" sz="1400"/>
              <a:pPr algn="r"/>
              <a:t>14</a:t>
            </a:fld>
            <a:endParaRPr lang="en-US" sz="1400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C1773-BA0B-4D87-8671-3C1838AE7AB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0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Guidelines Manual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 rot="21114664">
            <a:off x="3352800" y="685800"/>
            <a:ext cx="4724400" cy="5562600"/>
          </a:xfrm>
          <a:prstGeom prst="rect">
            <a:avLst/>
          </a:prstGeom>
          <a:ln w="25400" cmpd="dbl">
            <a:solidFill>
              <a:schemeClr val="bg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Introduction, definitions, application principles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Offense guidelines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Generic adjustments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Criminal history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Determining the guideline range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Sentencing procedures &amp; pleas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Violations of probation &amp; supervised release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Sentencing of organizations</a:t>
            </a:r>
          </a:p>
        </p:txBody>
      </p:sp>
      <p:sp>
        <p:nvSpPr>
          <p:cNvPr id="4" name="TextBox 3"/>
          <p:cNvSpPr txBox="1"/>
          <p:nvPr/>
        </p:nvSpPr>
        <p:spPr>
          <a:xfrm rot="21101929">
            <a:off x="4013285" y="762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Chapters</a:t>
            </a:r>
            <a:endParaRPr lang="en-US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Offense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C1773-BA0B-4D87-8671-3C1838AE7AB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6000" b="1" dirty="0" smtClean="0"/>
              <a:t>Start with Relevant </a:t>
            </a:r>
            <a:r>
              <a:rPr lang="en-US" sz="6000" b="1" dirty="0" smtClean="0"/>
              <a:t>Conduct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394D3-C32A-4E84-ACD4-FC670660B9FD}" type="slidenum">
              <a:rPr lang="en-US"/>
              <a:pPr/>
              <a:t>17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764302"/>
          </a:xfrm>
        </p:spPr>
        <p:txBody>
          <a:bodyPr>
            <a:normAutofit fontScale="70000" lnSpcReduction="20000"/>
          </a:bodyPr>
          <a:lstStyle/>
          <a:p>
            <a:r>
              <a:rPr lang="en-US" sz="5400" b="1" dirty="0" smtClean="0">
                <a:solidFill>
                  <a:srgbClr val="FFC000"/>
                </a:solidFill>
                <a:cs typeface="Times New Roman" pitchFamily="18" charset="0"/>
              </a:rPr>
              <a:t>§</a:t>
            </a:r>
            <a:r>
              <a:rPr lang="en-US" sz="5400" b="1" dirty="0" smtClean="0">
                <a:solidFill>
                  <a:srgbClr val="FFC000"/>
                </a:solidFill>
                <a:cs typeface="Times New Roman" pitchFamily="18" charset="0"/>
              </a:rPr>
              <a:t>1B1.3</a:t>
            </a:r>
          </a:p>
          <a:p>
            <a:endParaRPr lang="en-US" sz="5400" b="1" dirty="0" smtClean="0">
              <a:solidFill>
                <a:srgbClr val="FFC000"/>
              </a:solidFill>
              <a:cs typeface="Times New Roman" pitchFamily="18" charset="0"/>
            </a:endParaRPr>
          </a:p>
          <a:p>
            <a:r>
              <a:rPr lang="en-US" sz="4300" b="1" dirty="0" smtClean="0">
                <a:solidFill>
                  <a:srgbClr val="FFC000"/>
                </a:solidFill>
                <a:cs typeface="Times New Roman" pitchFamily="18" charset="0"/>
              </a:rPr>
              <a:t>“I </a:t>
            </a:r>
            <a:r>
              <a:rPr lang="en-US" sz="4300" b="1" dirty="0" err="1" smtClean="0">
                <a:solidFill>
                  <a:srgbClr val="FFC000"/>
                </a:solidFill>
                <a:cs typeface="Times New Roman" pitchFamily="18" charset="0"/>
              </a:rPr>
              <a:t>ain’t</a:t>
            </a:r>
            <a:r>
              <a:rPr lang="en-US" sz="4300" b="1" dirty="0" smtClean="0">
                <a:solidFill>
                  <a:srgbClr val="FFC000"/>
                </a:solidFill>
                <a:cs typeface="Times New Roman" pitchFamily="18" charset="0"/>
              </a:rPr>
              <a:t> guilty because I didn’t deal all those drugs they say I did and I don’t know all those people </a:t>
            </a:r>
            <a:r>
              <a:rPr lang="en-US" sz="4300" b="1" dirty="0" smtClean="0">
                <a:solidFill>
                  <a:srgbClr val="FFC000"/>
                </a:solidFill>
                <a:cs typeface="Times New Roman" pitchFamily="18" charset="0"/>
              </a:rPr>
              <a:t>in my </a:t>
            </a:r>
            <a:r>
              <a:rPr lang="en-US" sz="4300" b="1" dirty="0" smtClean="0">
                <a:solidFill>
                  <a:srgbClr val="FFC000"/>
                </a:solidFill>
                <a:cs typeface="Times New Roman" pitchFamily="18" charset="0"/>
              </a:rPr>
              <a:t>conspiracy”</a:t>
            </a:r>
            <a:endParaRPr lang="en-US" sz="43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E3BE1-6291-4570-A901-CD1F29F0F11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3058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rgbClr val="FFC000"/>
                </a:solidFill>
              </a:rPr>
              <a:t>Pointers regarding relevant conduct</a:t>
            </a:r>
            <a:r>
              <a:rPr lang="en-US" sz="3600" dirty="0" smtClean="0">
                <a:solidFill>
                  <a:srgbClr val="66FFFF"/>
                </a:solidFill>
              </a:rPr>
              <a:t/>
            </a:r>
            <a:br>
              <a:rPr lang="en-US" sz="3600" dirty="0" smtClean="0">
                <a:solidFill>
                  <a:srgbClr val="66FFFF"/>
                </a:solidFill>
              </a:rPr>
            </a:br>
            <a:endParaRPr lang="en-US" sz="3600" b="1" dirty="0" smtClean="0">
              <a:solidFill>
                <a:schemeClr val="hlink"/>
              </a:solidFill>
            </a:endParaRPr>
          </a:p>
        </p:txBody>
      </p:sp>
      <p:sp>
        <p:nvSpPr>
          <p:cNvPr id="1556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19200"/>
            <a:ext cx="8839200" cy="44958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The client is held accountable for anything that he does in preparation for the offense, during the offense, or to avoid detection;</a:t>
            </a:r>
          </a:p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The client could be held accountable for the conduct of co-conspirators; </a:t>
            </a:r>
          </a:p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The client can be held accountable for conduct outside the count of conviction (same course of conduct or common scheme or plan) in certain type of cases (</a:t>
            </a:r>
            <a:r>
              <a:rPr lang="en-US" i="1" dirty="0" smtClean="0"/>
              <a:t>e.g.</a:t>
            </a:r>
            <a:r>
              <a:rPr lang="en-US" dirty="0" smtClean="0"/>
              <a:t> drugs, fraud).</a:t>
            </a:r>
          </a:p>
          <a:p>
            <a:pPr marL="609600" indent="-609600" eaLnBrk="1" hangingPunct="1">
              <a:buFontTx/>
              <a:buAutoNum type="arabicPeriod"/>
            </a:pPr>
            <a:endParaRPr lang="en-US" dirty="0" smtClean="0"/>
          </a:p>
        </p:txBody>
      </p:sp>
      <p:sp>
        <p:nvSpPr>
          <p:cNvPr id="2051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E828ECE-2A9E-46D3-9C73-75228077BAB6}" type="slidenum">
              <a:rPr lang="en-US" sz="1400"/>
              <a:pPr algn="r"/>
              <a:t>18</a:t>
            </a:fld>
            <a:endParaRPr lang="en-US" sz="1400"/>
          </a:p>
        </p:txBody>
      </p:sp>
      <p:sp>
        <p:nvSpPr>
          <p:cNvPr id="205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C298DB4-ED43-4E51-B968-3F332FCB8A31}" type="slidenum">
              <a:rPr lang="en-US" sz="1400"/>
              <a:pPr algn="r"/>
              <a:t>18</a:t>
            </a:fld>
            <a:endParaRPr lang="en-US" sz="1400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762000" y="1143000"/>
            <a:ext cx="7620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48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/>
              <a:t>Relevant Conduct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Sets the limits of information to be used in </a:t>
            </a:r>
            <a:r>
              <a:rPr lang="en-US" sz="3600" u="sng" dirty="0" smtClean="0">
                <a:solidFill>
                  <a:schemeClr val="tx2"/>
                </a:solidFill>
              </a:rPr>
              <a:t>guidelines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>
                <a:solidFill>
                  <a:srgbClr val="FFC000"/>
                </a:solidFill>
              </a:rPr>
              <a:t>Note however: at </a:t>
            </a:r>
            <a:r>
              <a:rPr lang="en-US" sz="3200" u="sng" dirty="0" smtClean="0">
                <a:solidFill>
                  <a:srgbClr val="FFC000"/>
                </a:solidFill>
              </a:rPr>
              <a:t>sentencing</a:t>
            </a:r>
            <a:r>
              <a:rPr lang="en-US" sz="3200" dirty="0" smtClean="0">
                <a:solidFill>
                  <a:srgbClr val="FFC000"/>
                </a:solidFill>
              </a:rPr>
              <a:t> generally ALL information can be used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dirty="0" smtClean="0">
                <a:solidFill>
                  <a:srgbClr val="FFC000"/>
                </a:solidFill>
              </a:rPr>
              <a:t>18 U.S.C. § 3661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dirty="0" smtClean="0">
                <a:solidFill>
                  <a:srgbClr val="FFC000"/>
                </a:solidFill>
              </a:rPr>
              <a:t>§1B1.4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i="1" dirty="0" smtClean="0">
                <a:solidFill>
                  <a:srgbClr val="FFC000"/>
                </a:solidFill>
              </a:rPr>
              <a:t>Witte</a:t>
            </a:r>
            <a:r>
              <a:rPr lang="en-US" sz="3200" dirty="0" smtClean="0">
                <a:solidFill>
                  <a:srgbClr val="FFC000"/>
                </a:solidFill>
              </a:rPr>
              <a:t>, </a:t>
            </a:r>
            <a:r>
              <a:rPr lang="en-US" sz="3200" i="1" dirty="0" smtClean="0">
                <a:solidFill>
                  <a:srgbClr val="FFC000"/>
                </a:solidFill>
              </a:rPr>
              <a:t>Watts</a:t>
            </a:r>
            <a:r>
              <a:rPr lang="en-US" sz="3200" dirty="0" smtClean="0">
                <a:solidFill>
                  <a:srgbClr val="FFC000"/>
                </a:solidFill>
              </a:rPr>
              <a:t>, </a:t>
            </a:r>
            <a:r>
              <a:rPr lang="en-US" sz="3200" i="1" dirty="0" smtClean="0">
                <a:solidFill>
                  <a:srgbClr val="FFC000"/>
                </a:solidFill>
              </a:rPr>
              <a:t>Gall </a:t>
            </a:r>
            <a:r>
              <a:rPr lang="en-US" sz="3200" dirty="0" smtClean="0">
                <a:solidFill>
                  <a:srgbClr val="FFC000"/>
                </a:solidFill>
              </a:rPr>
              <a:t>etc. 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214973-4323-4D4D-846E-BFA133E1EF2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of the Federal Sentencing guidelines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2BD4E-C210-48D5-96D0-53039FC545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(a)(1) &amp; (a)(2): Analysis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056CB6-3248-48C4-837E-FE9F45FB9E55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2" name="Group 18"/>
          <p:cNvGrpSpPr/>
          <p:nvPr/>
        </p:nvGrpSpPr>
        <p:grpSpPr>
          <a:xfrm>
            <a:off x="457200" y="1524000"/>
            <a:ext cx="8686800" cy="1384995"/>
            <a:chOff x="457200" y="1524000"/>
            <a:chExt cx="8686800" cy="1384995"/>
          </a:xfrm>
        </p:grpSpPr>
        <p:sp>
          <p:nvSpPr>
            <p:cNvPr id="16" name="TextBox 15"/>
            <p:cNvSpPr txBox="1"/>
            <p:nvPr/>
          </p:nvSpPr>
          <p:spPr>
            <a:xfrm>
              <a:off x="457200" y="1982688"/>
              <a:ext cx="12875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WHO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93297" y="1524000"/>
              <a:ext cx="725070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(a)(1)(A): Acts of the defendant</a:t>
              </a:r>
            </a:p>
            <a:p>
              <a:r>
                <a:rPr lang="en-US" sz="2800" dirty="0" smtClean="0"/>
                <a:t>(a)(1)(B): </a:t>
              </a:r>
              <a:r>
                <a:rPr lang="en-US" sz="2800" dirty="0" smtClean="0"/>
                <a:t>In jointly undertaken criminal activity, reasonably foreseeable acts/omissions of others</a:t>
              </a:r>
              <a:endParaRPr lang="en-US" sz="2800" dirty="0" smtClean="0"/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457200" y="2979738"/>
            <a:ext cx="7162800" cy="669925"/>
            <a:chOff x="457200" y="2979738"/>
            <a:chExt cx="7162800" cy="669925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2991535"/>
              <a:ext cx="15696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WHEN</a:t>
              </a:r>
              <a:endParaRPr lang="en-US" dirty="0"/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438400" y="2979738"/>
              <a:ext cx="5181600" cy="669925"/>
            </a:xfrm>
            <a:prstGeom prst="rect">
              <a:avLst/>
            </a:prstGeom>
            <a:solidFill>
              <a:srgbClr val="99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Offense of Conviction</a:t>
              </a:r>
            </a:p>
          </p:txBody>
        </p:sp>
      </p:grp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800600" y="4114800"/>
            <a:ext cx="1676400" cy="547688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During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828800" y="4114800"/>
            <a:ext cx="2819400" cy="547688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In preparation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6629400" y="3962400"/>
            <a:ext cx="2209800" cy="9747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Avoiding detection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304800" y="4038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FFCC"/>
                </a:solidFill>
              </a:rPr>
              <a:t>(a)(1):</a:t>
            </a: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895600" y="5181600"/>
            <a:ext cx="4953000" cy="974725"/>
          </a:xfrm>
          <a:prstGeom prst="rect">
            <a:avLst/>
          </a:prstGeom>
          <a:solidFill>
            <a:srgbClr val="CCEC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Same course of conduct/ Common scheme or plan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304800" y="5257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FFCC"/>
                </a:solidFill>
              </a:rPr>
              <a:t>(a)(2):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/>
      <p:bldP spid="26" grpId="0" animBg="1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smtClean="0"/>
              <a:t>“Common Scheme or Plan”</a:t>
            </a:r>
          </a:p>
        </p:txBody>
      </p:sp>
      <p:sp>
        <p:nvSpPr>
          <p:cNvPr id="3584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057399"/>
            <a:ext cx="8229600" cy="4115117"/>
          </a:xfrm>
        </p:spPr>
        <p:txBody>
          <a:bodyPr/>
          <a:lstStyle/>
          <a:p>
            <a:pPr eaLnBrk="1" hangingPunct="1"/>
            <a:r>
              <a:rPr lang="en-US" sz="3600" dirty="0" smtClean="0"/>
              <a:t>Offenses must be connected to each other by at least one common factor, such as:</a:t>
            </a:r>
          </a:p>
          <a:p>
            <a:pPr lvl="1" eaLnBrk="1" hangingPunct="1"/>
            <a:r>
              <a:rPr lang="en-US" sz="3200" dirty="0" smtClean="0">
                <a:solidFill>
                  <a:srgbClr val="FFC000"/>
                </a:solidFill>
              </a:rPr>
              <a:t>Common victims</a:t>
            </a:r>
          </a:p>
          <a:p>
            <a:pPr lvl="1" eaLnBrk="1" hangingPunct="1"/>
            <a:r>
              <a:rPr lang="en-US" sz="3200" dirty="0" smtClean="0">
                <a:solidFill>
                  <a:srgbClr val="FFC000"/>
                </a:solidFill>
              </a:rPr>
              <a:t>Common accomplices</a:t>
            </a:r>
          </a:p>
          <a:p>
            <a:pPr lvl="1" eaLnBrk="1" hangingPunct="1"/>
            <a:r>
              <a:rPr lang="en-US" sz="3200" dirty="0" smtClean="0">
                <a:solidFill>
                  <a:srgbClr val="FFC000"/>
                </a:solidFill>
              </a:rPr>
              <a:t>Common purpose</a:t>
            </a:r>
          </a:p>
          <a:p>
            <a:pPr lvl="1" eaLnBrk="1" hangingPunct="1"/>
            <a:r>
              <a:rPr lang="en-US" sz="3200" dirty="0" smtClean="0">
                <a:solidFill>
                  <a:srgbClr val="FFC000"/>
                </a:solidFill>
              </a:rPr>
              <a:t>Similar </a:t>
            </a:r>
            <a:r>
              <a:rPr lang="en-US" sz="3200" i="1" dirty="0" smtClean="0">
                <a:solidFill>
                  <a:srgbClr val="FFC000"/>
                </a:solidFill>
              </a:rPr>
              <a:t>modus operandi</a:t>
            </a:r>
            <a:endParaRPr lang="en-US" sz="3200" dirty="0" smtClean="0">
              <a:solidFill>
                <a:srgbClr val="FFC000"/>
              </a:solidFill>
            </a:endParaRP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EFFAC-98CA-4CCC-A88E-548F7C7CFD42}" type="slidenum">
              <a:rPr lang="en-US"/>
              <a:pPr/>
              <a:t>21</a:t>
            </a:fld>
            <a:endParaRPr lang="en-US"/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+mj-lt"/>
                <a:cs typeface="Times New Roman" pitchFamily="18" charset="0"/>
              </a:rPr>
              <a:t>§1B1.3(a)(2); App. Note 9(A)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“Same Course of Conduct”</a:t>
            </a:r>
          </a:p>
        </p:txBody>
      </p:sp>
      <p:sp>
        <p:nvSpPr>
          <p:cNvPr id="36870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2590800"/>
            <a:ext cx="7772400" cy="2362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Similarity</a:t>
            </a:r>
          </a:p>
          <a:p>
            <a:pPr eaLnBrk="1" hangingPunct="1"/>
            <a:r>
              <a:rPr lang="en-US" sz="4000" dirty="0" smtClean="0"/>
              <a:t>Regularity (repetitions)</a:t>
            </a:r>
          </a:p>
          <a:p>
            <a:pPr eaLnBrk="1" hangingPunct="1"/>
            <a:r>
              <a:rPr lang="en-US" sz="4000" dirty="0" smtClean="0"/>
              <a:t>Temporal proximity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8E8C41-DE4E-4080-B0F4-311045C35CFC}" type="slidenum">
              <a:rPr lang="en-US"/>
              <a:pPr/>
              <a:t>22</a:t>
            </a:fld>
            <a:endParaRPr lang="en-US"/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+mj-lt"/>
                <a:cs typeface="Times New Roman" pitchFamily="18" charset="0"/>
              </a:rPr>
              <a:t>§1B1.3(a)(2); App. Note 9(B); </a:t>
            </a:r>
          </a:p>
          <a:p>
            <a:pPr algn="ctr"/>
            <a:r>
              <a:rPr lang="en-US" sz="3200" dirty="0">
                <a:solidFill>
                  <a:srgbClr val="FFC000"/>
                </a:solidFill>
                <a:latin typeface="+mj-lt"/>
                <a:cs typeface="Times New Roman" pitchFamily="18" charset="0"/>
              </a:rPr>
              <a:t>Appendix C, #503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304800" y="4876800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FFC000"/>
                </a:solidFill>
                <a:latin typeface="+mn-lt"/>
              </a:rPr>
              <a:t>See: </a:t>
            </a:r>
            <a:r>
              <a:rPr lang="en-US" sz="3200" i="1" dirty="0">
                <a:solidFill>
                  <a:srgbClr val="FFC000"/>
                </a:solidFill>
                <a:latin typeface="+mn-lt"/>
              </a:rPr>
              <a:t>U.S. v. Hahn, </a:t>
            </a:r>
            <a:r>
              <a:rPr lang="en-US" sz="3200" dirty="0">
                <a:solidFill>
                  <a:srgbClr val="FFC000"/>
                </a:solidFill>
                <a:latin typeface="+mn-lt"/>
              </a:rPr>
              <a:t>960 F.2d 903 (9</a:t>
            </a:r>
            <a:r>
              <a:rPr lang="en-US" sz="3200" baseline="30000" dirty="0">
                <a:solidFill>
                  <a:srgbClr val="FFC000"/>
                </a:solidFill>
                <a:latin typeface="+mn-lt"/>
              </a:rPr>
              <a:t>th</a:t>
            </a:r>
            <a:r>
              <a:rPr lang="en-US" sz="3200" dirty="0">
                <a:solidFill>
                  <a:srgbClr val="FFC000"/>
                </a:solidFill>
                <a:latin typeface="+mn-lt"/>
              </a:rPr>
              <a:t> Cir. 1992)</a:t>
            </a:r>
            <a:r>
              <a:rPr lang="en-US" sz="3200" i="1" dirty="0">
                <a:solidFill>
                  <a:srgbClr val="FFC000"/>
                </a:solidFill>
                <a:latin typeface="+mn-lt"/>
              </a:rPr>
              <a:t> 	U.S. v. </a:t>
            </a:r>
            <a:r>
              <a:rPr lang="en-US" sz="3200" i="1" dirty="0" smtClean="0">
                <a:solidFill>
                  <a:srgbClr val="FFC000"/>
                </a:solidFill>
                <a:latin typeface="+mn-lt"/>
              </a:rPr>
              <a:t>Hodge,</a:t>
            </a:r>
            <a:r>
              <a:rPr lang="en-US" sz="3200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3200" dirty="0">
                <a:solidFill>
                  <a:srgbClr val="FFC000"/>
                </a:solidFill>
                <a:latin typeface="+mn-lt"/>
              </a:rPr>
              <a:t>354 F.3d 305 (4</a:t>
            </a:r>
            <a:r>
              <a:rPr lang="en-US" sz="3200" baseline="30000" dirty="0">
                <a:solidFill>
                  <a:srgbClr val="FFC000"/>
                </a:solidFill>
                <a:latin typeface="+mn-lt"/>
              </a:rPr>
              <a:t>th</a:t>
            </a:r>
            <a:r>
              <a:rPr lang="en-US" sz="3200" dirty="0">
                <a:solidFill>
                  <a:srgbClr val="FFC000"/>
                </a:solidFill>
                <a:latin typeface="+mn-lt"/>
              </a:rPr>
              <a:t> Cir. 2004)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build="p"/>
      <p:bldP spid="368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786936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 smtClean="0"/>
              <a:t>Determining Scope in a Conspiracy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66999"/>
            <a:ext cx="8229600" cy="3505517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4000" dirty="0" smtClean="0"/>
              <a:t>   Scope of criminal activity jointly undertaken by a defendant </a:t>
            </a:r>
            <a:r>
              <a:rPr lang="en-US" sz="4000" u="sng" dirty="0" smtClean="0"/>
              <a:t>is not</a:t>
            </a:r>
            <a:r>
              <a:rPr lang="en-US" sz="4000" dirty="0" smtClean="0"/>
              <a:t> necessarily the same as the scope of the entire </a:t>
            </a:r>
            <a:r>
              <a:rPr lang="en-US" sz="4000" dirty="0" smtClean="0"/>
              <a:t>conspiracy</a:t>
            </a:r>
            <a:endParaRPr lang="en-US" sz="4000" dirty="0" smtClean="0"/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B9F5D3-F6D5-4300-AA1F-191533C85B23}" type="slidenum">
              <a:rPr lang="en-US"/>
              <a:pPr/>
              <a:t>23</a:t>
            </a:fld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219200" y="1676400"/>
            <a:ext cx="640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rgbClr val="FFC000"/>
                </a:solidFill>
                <a:latin typeface="+mj-lt"/>
              </a:rPr>
              <a:t>§1B1.3, Application Note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“Expanded” Relevant Conduct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BA43C-2DC2-4E8B-B2E8-03F0F18E208D}" type="slidenum">
              <a:rPr lang="en-US"/>
              <a:pPr/>
              <a:t>24</a:t>
            </a:fld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800100" y="2895600"/>
            <a:ext cx="2514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+mn-lt"/>
              </a:rPr>
              <a:t>Included: </a:t>
            </a:r>
            <a:r>
              <a:rPr lang="en-US" sz="3200" dirty="0" smtClean="0">
                <a:latin typeface="+mn-lt"/>
              </a:rPr>
              <a:t>(</a:t>
            </a:r>
            <a:r>
              <a:rPr lang="en-US" sz="3200" dirty="0" err="1" smtClean="0">
                <a:latin typeface="+mn-lt"/>
              </a:rPr>
              <a:t>groupable</a:t>
            </a:r>
            <a:r>
              <a:rPr lang="en-US" sz="3200" dirty="0" smtClean="0">
                <a:latin typeface="+mn-lt"/>
              </a:rPr>
              <a:t>)</a:t>
            </a:r>
            <a:endParaRPr lang="en-US" sz="3200" dirty="0">
              <a:latin typeface="+mn-lt"/>
            </a:endParaRPr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647700" y="5181600"/>
            <a:ext cx="2667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latin typeface="+mn-lt"/>
              </a:rPr>
              <a:t>Excluded: </a:t>
            </a:r>
            <a:r>
              <a:rPr lang="en-US" sz="3200" dirty="0" smtClean="0">
                <a:latin typeface="+mn-lt"/>
              </a:rPr>
              <a:t>(</a:t>
            </a:r>
            <a:r>
              <a:rPr lang="en-US" sz="3200" dirty="0" smtClean="0">
                <a:latin typeface="+mn-lt"/>
              </a:rPr>
              <a:t>non-</a:t>
            </a:r>
            <a:r>
              <a:rPr lang="en-US" sz="3200" dirty="0" err="1" smtClean="0">
                <a:latin typeface="+mn-lt"/>
              </a:rPr>
              <a:t>groupable</a:t>
            </a:r>
            <a:r>
              <a:rPr lang="en-US" sz="3200" dirty="0" smtClean="0">
                <a:latin typeface="+mn-lt"/>
              </a:rPr>
              <a:t>)</a:t>
            </a:r>
            <a:endParaRPr lang="en-US" sz="32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389" y="1524000"/>
            <a:ext cx="79737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en-US" i="1" dirty="0" smtClean="0">
                <a:solidFill>
                  <a:srgbClr val="FFC000"/>
                </a:solidFill>
                <a:latin typeface="+mj-lt"/>
              </a:rPr>
              <a:t>i.e., 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§1B1.3(a)(2) applies) </a:t>
            </a:r>
            <a:br>
              <a:rPr lang="en-US" dirty="0" smtClean="0">
                <a:solidFill>
                  <a:srgbClr val="FFC000"/>
                </a:solidFill>
                <a:latin typeface="+mj-lt"/>
              </a:rPr>
            </a:br>
            <a:r>
              <a:rPr lang="en-US" dirty="0" smtClean="0">
                <a:solidFill>
                  <a:srgbClr val="FFC000"/>
                </a:solidFill>
                <a:latin typeface="+mj-lt"/>
              </a:rPr>
              <a:t>for Offenses </a:t>
            </a:r>
            <a:r>
              <a:rPr lang="en-US" u="sng" dirty="0" smtClean="0">
                <a:solidFill>
                  <a:srgbClr val="FFC000"/>
                </a:solidFill>
                <a:latin typeface="+mj-lt"/>
              </a:rPr>
              <a:t>Included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 at §3D1.2(d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)</a:t>
            </a:r>
          </a:p>
          <a:p>
            <a:pPr algn="r"/>
            <a:endParaRPr lang="en-US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7431" y="2895600"/>
            <a:ext cx="2929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-Drug trafficking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37431" y="3352800"/>
            <a:ext cx="4744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-Fraud, theft, embezzlement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37431" y="3810000"/>
            <a:ext cx="3340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-Money laundering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7431" y="4343400"/>
            <a:ext cx="1766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-Firearms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7431" y="5334000"/>
            <a:ext cx="1752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-Robbery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7431" y="5715000"/>
            <a:ext cx="1540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-Murder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5334000"/>
            <a:ext cx="1497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-Assault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5715000"/>
            <a:ext cx="2242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n-lt"/>
              </a:rPr>
              <a:t>-Kidnapping</a:t>
            </a:r>
            <a:endParaRPr lang="en-US" sz="2800" dirty="0">
              <a:solidFill>
                <a:srgbClr val="FFC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3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4A282-1ADD-4620-9BA9-4F5753BAF6E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"/>
            <a:ext cx="6161518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b="1" dirty="0" smtClean="0"/>
              <a:t>Determining the Applicable Chapter Two Guideline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73411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Use the Chapter Two guideline applicable to the </a:t>
            </a:r>
            <a:r>
              <a:rPr lang="en-US" sz="3600" u="sng" dirty="0" smtClean="0"/>
              <a:t>offense of conviction</a:t>
            </a:r>
            <a:endParaRPr lang="en-US" sz="3600" dirty="0" smtClean="0"/>
          </a:p>
          <a:p>
            <a:pPr eaLnBrk="1" hangingPunct="1"/>
            <a:r>
              <a:rPr lang="en-US" sz="3600" dirty="0" smtClean="0"/>
              <a:t>Refer to the Statutory Index   (Appendix A) in this determination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1FA708-6204-4791-88ED-D4B5942251F0}" type="slidenum">
              <a:rPr lang="en-US"/>
              <a:pPr/>
              <a:t>26</a:t>
            </a:fld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200400" y="1600200"/>
            <a:ext cx="297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C000"/>
                </a:solidFill>
                <a:latin typeface="+mj-lt"/>
              </a:rPr>
              <a:t>§1B1.2(a)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b="1" dirty="0" smtClean="0"/>
              <a:t>Appendix A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5C29A2-3BB0-425B-8D10-E6BB099EA59A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1600200"/>
            <a:ext cx="1457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>
                <a:latin typeface="+mn-lt"/>
              </a:rPr>
              <a:t>Statute</a:t>
            </a:r>
            <a:endParaRPr lang="en-US" sz="3200" u="sng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1600200"/>
            <a:ext cx="2068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>
                <a:latin typeface="+mn-lt"/>
              </a:rPr>
              <a:t>Guideline</a:t>
            </a:r>
            <a:endParaRPr lang="en-US" sz="3200" u="sng" dirty="0">
              <a:latin typeface="+mn-lt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66800" y="2107913"/>
            <a:ext cx="7003391" cy="584775"/>
            <a:chOff x="1066800" y="2336513"/>
            <a:chExt cx="7003391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1066800" y="2336513"/>
              <a:ext cx="32073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18 U.S.C. § 2111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0" y="2336513"/>
              <a:ext cx="12121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2B3.1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066800" y="2549112"/>
            <a:ext cx="7003391" cy="584775"/>
            <a:chOff x="1066800" y="2777712"/>
            <a:chExt cx="7003391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1066800" y="2777712"/>
              <a:ext cx="32073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18 U.S.C. § 2112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58000" y="2777712"/>
              <a:ext cx="12121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2B3.1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066800" y="4768815"/>
            <a:ext cx="7003391" cy="584775"/>
            <a:chOff x="1066800" y="4997415"/>
            <a:chExt cx="7003391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1066800" y="4997415"/>
              <a:ext cx="37796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18 U.S.C. § 2113(b)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58000" y="4997415"/>
              <a:ext cx="12121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2B1.1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66800" y="5222858"/>
            <a:ext cx="7003391" cy="584775"/>
            <a:chOff x="1066800" y="5451458"/>
            <a:chExt cx="7003391" cy="584775"/>
          </a:xfrm>
        </p:grpSpPr>
        <p:sp>
          <p:nvSpPr>
            <p:cNvPr id="21" name="TextBox 20"/>
            <p:cNvSpPr txBox="1"/>
            <p:nvPr/>
          </p:nvSpPr>
          <p:spPr>
            <a:xfrm>
              <a:off x="1066800" y="5451458"/>
              <a:ext cx="37283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18 U.S.C. § 2113(c)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58000" y="5451458"/>
              <a:ext cx="12121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2B1.1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66800" y="5715000"/>
            <a:ext cx="7003391" cy="584775"/>
            <a:chOff x="1066800" y="5715000"/>
            <a:chExt cx="7003391" cy="584775"/>
          </a:xfrm>
        </p:grpSpPr>
        <p:sp>
          <p:nvSpPr>
            <p:cNvPr id="24" name="TextBox 23"/>
            <p:cNvSpPr txBox="1"/>
            <p:nvPr/>
          </p:nvSpPr>
          <p:spPr>
            <a:xfrm>
              <a:off x="1066800" y="5715000"/>
              <a:ext cx="37716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18 U.S.C. § 2113(d)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58000" y="5715000"/>
              <a:ext cx="12121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2B3.1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66800" y="3003155"/>
            <a:ext cx="7123616" cy="1943963"/>
            <a:chOff x="1066800" y="3231755"/>
            <a:chExt cx="7123616" cy="1943963"/>
          </a:xfrm>
        </p:grpSpPr>
        <p:sp>
          <p:nvSpPr>
            <p:cNvPr id="15" name="TextBox 14"/>
            <p:cNvSpPr txBox="1"/>
            <p:nvPr/>
          </p:nvSpPr>
          <p:spPr>
            <a:xfrm>
              <a:off x="1066800" y="3231755"/>
              <a:ext cx="37331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18 U.S.C. § 2113(a)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58000" y="3231755"/>
              <a:ext cx="13324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2B1.1,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58000" y="3689171"/>
              <a:ext cx="13324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2B2.1,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58000" y="4140057"/>
              <a:ext cx="13324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2B3.1,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58000" y="4590943"/>
              <a:ext cx="12121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2B3.2</a:t>
              </a:r>
              <a:endParaRPr lang="en-US" sz="3200" dirty="0"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1905000" cy="639762"/>
          </a:xfrm>
        </p:spPr>
        <p:txBody>
          <a:bodyPr/>
          <a:lstStyle/>
          <a:p>
            <a:r>
              <a:rPr lang="en-US" sz="2800" dirty="0" smtClean="0"/>
              <a:t>Section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2438401" y="1535113"/>
            <a:ext cx="6248400" cy="639762"/>
          </a:xfrm>
        </p:spPr>
        <p:txBody>
          <a:bodyPr/>
          <a:lstStyle/>
          <a:p>
            <a:r>
              <a:rPr lang="en-US" sz="2800" dirty="0" smtClean="0"/>
              <a:t>Charge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1981200" cy="3941763"/>
          </a:xfrm>
        </p:spPr>
        <p:txBody>
          <a:bodyPr>
            <a:noAutofit/>
          </a:bodyPr>
          <a:lstStyle/>
          <a:p>
            <a:r>
              <a:rPr lang="en-US" sz="3200" dirty="0" smtClean="0"/>
              <a:t>§2B1.1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§2B2.1</a:t>
            </a:r>
          </a:p>
          <a:p>
            <a:r>
              <a:rPr lang="en-US" sz="3200" dirty="0" smtClean="0"/>
              <a:t>§2B3.1</a:t>
            </a:r>
          </a:p>
          <a:p>
            <a:r>
              <a:rPr lang="en-US" sz="3200" dirty="0" smtClean="0"/>
              <a:t>§2B3.2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2514600" y="2362200"/>
            <a:ext cx="6172200" cy="394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Larceny, Embezzlement, Fraud and Forgery</a:t>
            </a:r>
          </a:p>
          <a:p>
            <a:pPr>
              <a:buNone/>
            </a:pPr>
            <a:r>
              <a:rPr lang="en-US" sz="3200" dirty="0" smtClean="0"/>
              <a:t>Burglary</a:t>
            </a:r>
          </a:p>
          <a:p>
            <a:pPr>
              <a:buNone/>
            </a:pPr>
            <a:r>
              <a:rPr lang="en-US" sz="3200" dirty="0" smtClean="0"/>
              <a:t>Robbery</a:t>
            </a:r>
          </a:p>
          <a:p>
            <a:pPr>
              <a:buNone/>
            </a:pPr>
            <a:r>
              <a:rPr lang="en-US" sz="3200" dirty="0" smtClean="0"/>
              <a:t>Extortion by Force or Threat of Injury or Serious Damage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DE8E0-DF5C-4E59-BC78-C0A9535421B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Structure of a Guideline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Guideline cite (</a:t>
            </a:r>
            <a:r>
              <a:rPr lang="en-US" i="1" dirty="0" smtClean="0"/>
              <a:t>e.g.</a:t>
            </a:r>
            <a:r>
              <a:rPr lang="en-US" dirty="0" smtClean="0"/>
              <a:t>, §2B3.1)</a:t>
            </a:r>
            <a:endParaRPr lang="en-US" dirty="0" smtClean="0">
              <a:solidFill>
                <a:srgbClr val="66FFFF"/>
              </a:solidFill>
            </a:endParaRPr>
          </a:p>
          <a:p>
            <a:pPr eaLnBrk="1" hangingPunct="1"/>
            <a:r>
              <a:rPr lang="en-US" dirty="0" smtClean="0"/>
              <a:t>Introductory commentary</a:t>
            </a:r>
          </a:p>
          <a:p>
            <a:pPr lvl="1"/>
            <a:r>
              <a:rPr lang="en-US" dirty="0" smtClean="0"/>
              <a:t>(</a:t>
            </a:r>
            <a:r>
              <a:rPr lang="en-US" i="1" dirty="0" smtClean="0"/>
              <a:t>e.g.</a:t>
            </a:r>
            <a:r>
              <a:rPr lang="en-US" dirty="0" smtClean="0"/>
              <a:t>, Chapter Three, Part B)</a:t>
            </a:r>
          </a:p>
          <a:p>
            <a:pPr eaLnBrk="1" hangingPunct="1"/>
            <a:r>
              <a:rPr lang="en-US" dirty="0" smtClean="0"/>
              <a:t>Guideline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Chapter Two guidelines</a:t>
            </a:r>
          </a:p>
          <a:p>
            <a:pPr lvl="2" eaLnBrk="1" hangingPunct="1"/>
            <a:r>
              <a:rPr lang="en-US" dirty="0" smtClean="0">
                <a:solidFill>
                  <a:srgbClr val="FFC000"/>
                </a:solidFill>
              </a:rPr>
              <a:t>Base offense levels</a:t>
            </a:r>
          </a:p>
          <a:p>
            <a:pPr lvl="2" eaLnBrk="1" hangingPunct="1"/>
            <a:r>
              <a:rPr lang="en-US" dirty="0" smtClean="0">
                <a:solidFill>
                  <a:srgbClr val="FFC000"/>
                </a:solidFill>
              </a:rPr>
              <a:t>Specific offense characteristics (SOC)</a:t>
            </a:r>
          </a:p>
          <a:p>
            <a:pPr lvl="2" eaLnBrk="1" hangingPunct="1"/>
            <a:r>
              <a:rPr lang="en-US" dirty="0" smtClean="0">
                <a:solidFill>
                  <a:srgbClr val="FFC000"/>
                </a:solidFill>
              </a:rPr>
              <a:t>Cross references</a:t>
            </a:r>
          </a:p>
          <a:p>
            <a:pPr lvl="2" eaLnBrk="1" hangingPunct="1"/>
            <a:r>
              <a:rPr lang="en-US" dirty="0" smtClean="0">
                <a:solidFill>
                  <a:srgbClr val="FFC000"/>
                </a:solidFill>
              </a:rPr>
              <a:t>Special instructions</a:t>
            </a:r>
          </a:p>
        </p:txBody>
      </p:sp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1D956E-9463-44B4-A45B-2E5A01711E67}" type="slidenum">
              <a:rPr lang="en-US"/>
              <a:pPr/>
              <a:t>29</a:t>
            </a:fld>
            <a:endParaRPr lang="en-US"/>
          </a:p>
        </p:txBody>
      </p:sp>
      <p:sp>
        <p:nvSpPr>
          <p:cNvPr id="1331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B2103CD-7EC2-468C-A5A7-CFFDF9A2F406}" type="slidenum">
              <a:rPr lang="en-US" sz="1400"/>
              <a:pPr algn="r"/>
              <a:t>29</a:t>
            </a:fld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The birth of the federal sentencing guidelines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Enactment of Sentencing Reform Act of 1984</a:t>
            </a:r>
          </a:p>
          <a:p>
            <a:r>
              <a:rPr lang="en-US"/>
              <a:t>Creation of United States Sentencing Commission</a:t>
            </a:r>
          </a:p>
          <a:p>
            <a:pPr lvl="1"/>
            <a:r>
              <a:rPr lang="en-US"/>
              <a:t>Charged with drafting sentencing guidelines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Structure of a Guideline (cont.)</a:t>
            </a:r>
            <a:endParaRPr lang="en-US" sz="4000" b="1" dirty="0" smtClean="0">
              <a:solidFill>
                <a:srgbClr val="EAEAEA"/>
              </a:solidFill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 smtClean="0"/>
              <a:t>Commentary</a:t>
            </a:r>
          </a:p>
          <a:p>
            <a:pPr lvl="1" eaLnBrk="1" hangingPunct="1"/>
            <a:r>
              <a:rPr lang="en-US" sz="4000" dirty="0" smtClean="0">
                <a:solidFill>
                  <a:srgbClr val="FFC000"/>
                </a:solidFill>
              </a:rPr>
              <a:t>Statutory provisions </a:t>
            </a:r>
          </a:p>
          <a:p>
            <a:pPr lvl="1" eaLnBrk="1" hangingPunct="1"/>
            <a:r>
              <a:rPr lang="en-US" sz="4000" dirty="0" smtClean="0">
                <a:solidFill>
                  <a:srgbClr val="FFC000"/>
                </a:solidFill>
              </a:rPr>
              <a:t>Application notes</a:t>
            </a:r>
          </a:p>
          <a:p>
            <a:pPr lvl="1" eaLnBrk="1" hangingPunct="1"/>
            <a:r>
              <a:rPr lang="en-US" sz="4000" dirty="0" smtClean="0">
                <a:solidFill>
                  <a:srgbClr val="FFC000"/>
                </a:solidFill>
              </a:rPr>
              <a:t>Background</a:t>
            </a:r>
          </a:p>
          <a:p>
            <a:pPr lvl="1" eaLnBrk="1" hangingPunct="1"/>
            <a:r>
              <a:rPr lang="en-US" sz="4000" dirty="0" smtClean="0">
                <a:solidFill>
                  <a:srgbClr val="FFC000"/>
                </a:solidFill>
              </a:rPr>
              <a:t>Historical note</a:t>
            </a:r>
          </a:p>
        </p:txBody>
      </p:sp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A7713-BF16-4B06-BC40-796D14278B14}" type="slidenum">
              <a:rPr lang="en-US"/>
              <a:pPr/>
              <a:t>30</a:t>
            </a:fld>
            <a:endParaRPr lang="en-US"/>
          </a:p>
        </p:txBody>
      </p:sp>
      <p:sp>
        <p:nvSpPr>
          <p:cNvPr id="1433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BB97DE6-1C12-49B7-A9F6-3F7F071A1AF2}" type="slidenum">
              <a:rPr lang="en-US" sz="1400"/>
              <a:pPr algn="r"/>
              <a:t>30</a:t>
            </a:fld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§2B3.1 Robbery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C1773-BA0B-4D87-8671-3C1838AE7AB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1600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(a) Base Offense Level:				      20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2438400"/>
            <a:ext cx="8534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(b) Specific Offense Characteristics                 </a:t>
            </a:r>
            <a:r>
              <a:rPr lang="en-US" sz="2800" u="sng" dirty="0" smtClean="0"/>
              <a:t>Levels</a:t>
            </a:r>
          </a:p>
          <a:p>
            <a:r>
              <a:rPr lang="en-US" sz="2800" dirty="0" smtClean="0"/>
              <a:t>    (1) financial institution or post office                 +2 </a:t>
            </a:r>
          </a:p>
          <a:p>
            <a:r>
              <a:rPr lang="en-US" sz="2800" dirty="0" smtClean="0"/>
              <a:t>    (2) firearm, weapon, death threat              +2 to +7</a:t>
            </a:r>
          </a:p>
          <a:p>
            <a:r>
              <a:rPr lang="en-US" sz="2800" dirty="0" smtClean="0"/>
              <a:t>    (3) victim injury                                        +2 to +6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         (max. of 11 offense levels from (b)(2) &amp; (b)(3))</a:t>
            </a: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§2B3.1 Robbery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C1773-BA0B-4D87-8671-3C1838AE7AB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447800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(b) SOC’s    (cont’d) 				     Levels</a:t>
            </a:r>
          </a:p>
          <a:p>
            <a:r>
              <a:rPr lang="en-US" sz="2800" dirty="0" smtClean="0"/>
              <a:t>      (4) abduction                                                     +4                                   </a:t>
            </a:r>
          </a:p>
          <a:p>
            <a:r>
              <a:rPr lang="en-US" sz="2800" dirty="0" smtClean="0"/>
              <a:t>            restraint                                                       +2                   </a:t>
            </a:r>
          </a:p>
          <a:p>
            <a:r>
              <a:rPr lang="en-US" sz="2800" dirty="0" smtClean="0"/>
              <a:t>      (5) carjacking                                                    +2                 </a:t>
            </a:r>
          </a:p>
          <a:p>
            <a:r>
              <a:rPr lang="en-US" sz="2800" dirty="0" smtClean="0"/>
              <a:t>      (6) taking of a firearm,                                                      </a:t>
            </a:r>
          </a:p>
          <a:p>
            <a:r>
              <a:rPr lang="en-US" sz="2800" dirty="0" smtClean="0"/>
              <a:t>            destructive device,                                                     </a:t>
            </a:r>
          </a:p>
          <a:p>
            <a:r>
              <a:rPr lang="en-US" sz="2800" dirty="0" smtClean="0"/>
              <a:t>            or controlled substance                                +1</a:t>
            </a:r>
          </a:p>
          <a:p>
            <a:r>
              <a:rPr lang="en-US" sz="2800" dirty="0" smtClean="0"/>
              <a:t>      (7) loss of $10,000+ to $5 million+                   +1 to +7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 (c) Cross Reference</a:t>
            </a:r>
          </a:p>
          <a:p>
            <a:r>
              <a:rPr lang="en-US" sz="2800" dirty="0" smtClean="0"/>
              <a:t>       (1) if victim murdered, apply the guideline                       </a:t>
            </a:r>
          </a:p>
          <a:p>
            <a:r>
              <a:rPr lang="en-US" sz="2800" dirty="0" smtClean="0"/>
              <a:t>            for First Degree Murder (§2A1.1)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§2D1.1 Drug Trafficking,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828800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Base Offense Level (apply the greatest):		</a:t>
            </a:r>
            <a:r>
              <a:rPr lang="en-US" sz="2800" u="sng" dirty="0" smtClean="0"/>
              <a:t>Level</a:t>
            </a:r>
          </a:p>
          <a:p>
            <a:endParaRPr lang="en-US" sz="2800" dirty="0" smtClean="0"/>
          </a:p>
          <a:p>
            <a:r>
              <a:rPr lang="en-US" sz="2800" dirty="0" smtClean="0"/>
              <a:t>        (3)  the offense level from the Drug Quantity Table         	     </a:t>
            </a:r>
            <a:r>
              <a:rPr lang="en-US" sz="2800" b="1" i="1" u="sng" dirty="0" smtClean="0"/>
              <a:t>except</a:t>
            </a:r>
            <a:r>
              <a:rPr lang="en-US" sz="2800" dirty="0" smtClean="0"/>
              <a:t> if mitigating role (§3B1.2) applies:</a:t>
            </a:r>
          </a:p>
          <a:p>
            <a:endParaRPr lang="en-US" sz="2800" dirty="0" smtClean="0"/>
          </a:p>
          <a:p>
            <a:r>
              <a:rPr lang="en-US" sz="2800" dirty="0" smtClean="0"/>
              <a:t>			</a:t>
            </a:r>
            <a:r>
              <a:rPr lang="en-US" sz="2800" u="sng" dirty="0" smtClean="0"/>
              <a:t>BOL</a:t>
            </a:r>
            <a:r>
              <a:rPr lang="en-US" sz="2800" dirty="0" smtClean="0"/>
              <a:t> 				</a:t>
            </a:r>
            <a:r>
              <a:rPr lang="en-US" sz="2800" u="sng" dirty="0" smtClean="0"/>
              <a:t>Reduction</a:t>
            </a:r>
          </a:p>
          <a:p>
            <a:r>
              <a:rPr lang="en-US" sz="2800" dirty="0" smtClean="0"/>
              <a:t>			  32				      -2 </a:t>
            </a:r>
          </a:p>
          <a:p>
            <a:r>
              <a:rPr lang="en-US" sz="2800" dirty="0" smtClean="0"/>
              <a:t>		        34 or 36 			      -3 </a:t>
            </a:r>
          </a:p>
          <a:p>
            <a:r>
              <a:rPr lang="en-US" sz="2800" dirty="0" smtClean="0"/>
              <a:t>			  38 				      -4</a:t>
            </a: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Drug Quantity Table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Base Offense Levels for Cocaine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27F627-3B39-442F-8930-0D5DA1D01D2A}" type="slidenum">
              <a:rPr lang="en-US"/>
              <a:pPr/>
              <a:t>34</a:t>
            </a:fld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1143001" y="1847851"/>
            <a:ext cx="6688632" cy="646331"/>
            <a:chOff x="1143001" y="1847851"/>
            <a:chExt cx="6688632" cy="646331"/>
          </a:xfrm>
        </p:grpSpPr>
        <p:sp>
          <p:nvSpPr>
            <p:cNvPr id="22538" name="AutoShape 9"/>
            <p:cNvSpPr>
              <a:spLocks noChangeArrowheads="1"/>
            </p:cNvSpPr>
            <p:nvPr/>
          </p:nvSpPr>
          <p:spPr bwMode="auto">
            <a:xfrm>
              <a:off x="4257973" y="1969066"/>
              <a:ext cx="304800" cy="348118"/>
            </a:xfrm>
            <a:prstGeom prst="upArrow">
              <a:avLst>
                <a:gd name="adj1" fmla="val 50000"/>
                <a:gd name="adj2" fmla="val 3125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43001" y="1847851"/>
              <a:ext cx="16594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150 KG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18316" y="1847851"/>
              <a:ext cx="1813317" cy="590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Level 38</a:t>
              </a:r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373833" y="2382392"/>
            <a:ext cx="6457801" cy="646331"/>
            <a:chOff x="1373833" y="2382392"/>
            <a:chExt cx="6457801" cy="646331"/>
          </a:xfrm>
        </p:grpSpPr>
        <p:sp>
          <p:nvSpPr>
            <p:cNvPr id="49" name="AutoShape 9"/>
            <p:cNvSpPr>
              <a:spLocks noChangeArrowheads="1"/>
            </p:cNvSpPr>
            <p:nvPr/>
          </p:nvSpPr>
          <p:spPr bwMode="auto">
            <a:xfrm>
              <a:off x="4257973" y="2524598"/>
              <a:ext cx="304800" cy="381000"/>
            </a:xfrm>
            <a:prstGeom prst="upArrow">
              <a:avLst>
                <a:gd name="adj1" fmla="val 50000"/>
                <a:gd name="adj2" fmla="val 3125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73833" y="2382392"/>
              <a:ext cx="14285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50 KG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018316" y="2382392"/>
              <a:ext cx="18133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Level 36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373833" y="2972714"/>
            <a:ext cx="6457801" cy="646331"/>
            <a:chOff x="1373833" y="2972714"/>
            <a:chExt cx="6457801" cy="646331"/>
          </a:xfrm>
        </p:grpSpPr>
        <p:sp>
          <p:nvSpPr>
            <p:cNvPr id="52" name="AutoShape 9"/>
            <p:cNvSpPr>
              <a:spLocks noChangeArrowheads="1"/>
            </p:cNvSpPr>
            <p:nvPr/>
          </p:nvSpPr>
          <p:spPr bwMode="auto">
            <a:xfrm>
              <a:off x="4257973" y="3113012"/>
              <a:ext cx="304800" cy="381000"/>
            </a:xfrm>
            <a:prstGeom prst="upArrow">
              <a:avLst>
                <a:gd name="adj1" fmla="val 50000"/>
                <a:gd name="adj2" fmla="val 3125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73833" y="2972714"/>
              <a:ext cx="14285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15 KG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018316" y="2972714"/>
              <a:ext cx="18133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Level 34</a:t>
              </a:r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604666" y="3563036"/>
            <a:ext cx="6226968" cy="646331"/>
            <a:chOff x="1604666" y="3563036"/>
            <a:chExt cx="6226968" cy="646331"/>
          </a:xfrm>
        </p:grpSpPr>
        <p:sp>
          <p:nvSpPr>
            <p:cNvPr id="55" name="AutoShape 9"/>
            <p:cNvSpPr>
              <a:spLocks noChangeArrowheads="1"/>
            </p:cNvSpPr>
            <p:nvPr/>
          </p:nvSpPr>
          <p:spPr bwMode="auto">
            <a:xfrm>
              <a:off x="4257973" y="3701426"/>
              <a:ext cx="304800" cy="381000"/>
            </a:xfrm>
            <a:prstGeom prst="upArrow">
              <a:avLst>
                <a:gd name="adj1" fmla="val 50000"/>
                <a:gd name="adj2" fmla="val 3125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604666" y="3563036"/>
              <a:ext cx="11977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5 KG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18316" y="3563036"/>
              <a:ext cx="18133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Level 32</a:t>
              </a:r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258419" y="4153358"/>
            <a:ext cx="6573215" cy="646331"/>
            <a:chOff x="1258419" y="4153358"/>
            <a:chExt cx="6573215" cy="646331"/>
          </a:xfrm>
        </p:grpSpPr>
        <p:sp>
          <p:nvSpPr>
            <p:cNvPr id="58" name="AutoShape 9"/>
            <p:cNvSpPr>
              <a:spLocks noChangeArrowheads="1"/>
            </p:cNvSpPr>
            <p:nvPr/>
          </p:nvSpPr>
          <p:spPr bwMode="auto">
            <a:xfrm>
              <a:off x="4257973" y="4289840"/>
              <a:ext cx="304800" cy="381000"/>
            </a:xfrm>
            <a:prstGeom prst="upArrow">
              <a:avLst>
                <a:gd name="adj1" fmla="val 50000"/>
                <a:gd name="adj2" fmla="val 3125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258419" y="4153358"/>
              <a:ext cx="154401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3.5 KG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018316" y="4153358"/>
              <a:ext cx="18133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Level 30</a:t>
              </a:r>
              <a:endParaRPr lang="en-US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1604667" y="4743680"/>
            <a:ext cx="6226967" cy="646331"/>
            <a:chOff x="1604667" y="4743680"/>
            <a:chExt cx="6226967" cy="646331"/>
          </a:xfrm>
        </p:grpSpPr>
        <p:sp>
          <p:nvSpPr>
            <p:cNvPr id="61" name="AutoShape 9"/>
            <p:cNvSpPr>
              <a:spLocks noChangeArrowheads="1"/>
            </p:cNvSpPr>
            <p:nvPr/>
          </p:nvSpPr>
          <p:spPr bwMode="auto">
            <a:xfrm>
              <a:off x="4257973" y="4878254"/>
              <a:ext cx="304800" cy="381000"/>
            </a:xfrm>
            <a:prstGeom prst="upArrow">
              <a:avLst>
                <a:gd name="adj1" fmla="val 50000"/>
                <a:gd name="adj2" fmla="val 3125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604667" y="4743680"/>
              <a:ext cx="11977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2 KG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018316" y="4743680"/>
              <a:ext cx="18133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Level 28</a:t>
              </a:r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476428" y="5334000"/>
            <a:ext cx="6355206" cy="646331"/>
            <a:chOff x="1476428" y="5334000"/>
            <a:chExt cx="6355206" cy="646331"/>
          </a:xfrm>
        </p:grpSpPr>
        <p:sp>
          <p:nvSpPr>
            <p:cNvPr id="64" name="AutoShape 9"/>
            <p:cNvSpPr>
              <a:spLocks noChangeArrowheads="1"/>
            </p:cNvSpPr>
            <p:nvPr/>
          </p:nvSpPr>
          <p:spPr bwMode="auto">
            <a:xfrm>
              <a:off x="4257973" y="5466665"/>
              <a:ext cx="304800" cy="381000"/>
            </a:xfrm>
            <a:prstGeom prst="upArrow">
              <a:avLst>
                <a:gd name="adj1" fmla="val 50000"/>
                <a:gd name="adj2" fmla="val 3125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476428" y="5334000"/>
              <a:ext cx="13260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500 G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018316" y="5334000"/>
              <a:ext cx="18133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Level 26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§2D1.1 Drug Trafficking,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1" y="1981200"/>
            <a:ext cx="6781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(b) Specific Offense Characteristics	</a:t>
            </a:r>
            <a:endParaRPr lang="en-US" sz="2800" u="sng" dirty="0" smtClean="0"/>
          </a:p>
          <a:p>
            <a:r>
              <a:rPr lang="en-US" sz="2800" dirty="0" smtClean="0"/>
              <a:t>   (1) firearm, dangerous weapon possessed </a:t>
            </a:r>
          </a:p>
          <a:p>
            <a:endParaRPr lang="en-US" sz="2800" dirty="0" smtClean="0"/>
          </a:p>
          <a:p>
            <a:pPr algn="ctr"/>
            <a:r>
              <a:rPr lang="en-US" sz="2800" dirty="0" smtClean="0"/>
              <a:t>   </a:t>
            </a:r>
            <a:r>
              <a:rPr lang="en-US" sz="2800" dirty="0" smtClean="0"/>
              <a:t>* * *</a:t>
            </a:r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   (11) if defendant meets the </a:t>
            </a:r>
            <a:r>
              <a:rPr lang="en-US" sz="2800" u="sng" dirty="0" smtClean="0"/>
              <a:t>subdivision criteria</a:t>
            </a:r>
            <a:r>
              <a:rPr lang="en-US" sz="2800" dirty="0" smtClean="0"/>
              <a:t> of “the safety valve” (§5C1.2) </a:t>
            </a:r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391400" y="1915180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Level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7608607" y="2362200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+2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49483" y="472440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 smtClean="0"/>
              <a:t>Sentencing Below a </a:t>
            </a:r>
            <a:br>
              <a:rPr lang="en-US" sz="4800" b="1" dirty="0" smtClean="0"/>
            </a:br>
            <a:r>
              <a:rPr lang="en-US" sz="4800" b="1" dirty="0" smtClean="0"/>
              <a:t>Mandatory Minimum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Substantial Assistance</a:t>
            </a:r>
          </a:p>
          <a:p>
            <a:pPr lvl="1" eaLnBrk="1" hangingPunct="1"/>
            <a:r>
              <a:rPr lang="en-US" sz="4000" dirty="0" smtClean="0">
                <a:solidFill>
                  <a:srgbClr val="FFC000"/>
                </a:solidFill>
              </a:rPr>
              <a:t>18 U.S.C. § 3553(e)</a:t>
            </a:r>
          </a:p>
          <a:p>
            <a:pPr lvl="1" eaLnBrk="1" hangingPunct="1">
              <a:buFontTx/>
              <a:buNone/>
            </a:pPr>
            <a:endParaRPr lang="en-US" sz="4000" dirty="0" smtClean="0">
              <a:solidFill>
                <a:srgbClr val="66CCFF"/>
              </a:solidFill>
            </a:endParaRPr>
          </a:p>
          <a:p>
            <a:pPr eaLnBrk="1" hangingPunct="1"/>
            <a:r>
              <a:rPr lang="en-US" sz="4000" dirty="0" smtClean="0"/>
              <a:t>“Safety Valve”</a:t>
            </a:r>
          </a:p>
          <a:p>
            <a:pPr lvl="1" eaLnBrk="1" hangingPunct="1"/>
            <a:r>
              <a:rPr lang="en-US" sz="4000" dirty="0" smtClean="0">
                <a:solidFill>
                  <a:srgbClr val="FFC000"/>
                </a:solidFill>
              </a:rPr>
              <a:t>18 U.S.C. § 3553(f) </a:t>
            </a: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225AB5-192E-4C40-928E-F6EC9B2F672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C1773-BA0B-4D87-8671-3C1838AE7AB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3" name="Picture 2" descr="steam valve.ph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228600"/>
            <a:ext cx="5105400" cy="1143001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“Safety Valve”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81600" y="2286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F2B18"/>
                </a:solidFill>
                <a:latin typeface="+mj-lt"/>
              </a:rPr>
              <a:t>18 U.S.C. § 3553(f) and §5C1.2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“Safety Valve”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399"/>
            <a:ext cx="8229600" cy="373411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Court makes determination; no government motion required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Sentence without regard to the mandatory minimum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Downward departures possible for mitigating factors</a:t>
            </a:r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C3A75-6CBE-42E9-B920-CDDC839DCD4C}" type="slidenum">
              <a:rPr lang="en-US"/>
              <a:pPr/>
              <a:t>38</a:t>
            </a:fld>
            <a:endParaRPr lang="en-US"/>
          </a:p>
        </p:txBody>
      </p:sp>
      <p:sp>
        <p:nvSpPr>
          <p:cNvPr id="53254" name="Text Box 5"/>
          <p:cNvSpPr txBox="1">
            <a:spLocks noChangeArrowheads="1"/>
          </p:cNvSpPr>
          <p:nvPr/>
        </p:nvSpPr>
        <p:spPr bwMode="auto">
          <a:xfrm>
            <a:off x="1219200" y="1219200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rgbClr val="FFC000"/>
                </a:solidFill>
                <a:latin typeface="+mj-lt"/>
              </a:rPr>
              <a:t>18 U.S.C. § 3553(f)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§5C1.2 – “The Safety Valve”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Court shall impose </a:t>
            </a:r>
            <a:r>
              <a:rPr lang="en-US" dirty="0" smtClean="0"/>
              <a:t>a </a:t>
            </a:r>
            <a:r>
              <a:rPr lang="en-US" dirty="0" smtClean="0">
                <a:cs typeface="Times New Roman" pitchFamily="18" charset="0"/>
              </a:rPr>
              <a:t>sentence </a:t>
            </a:r>
            <a:r>
              <a:rPr lang="en-US" dirty="0" smtClean="0">
                <a:cs typeface="Times New Roman" pitchFamily="18" charset="0"/>
              </a:rPr>
              <a:t>in accordance with the applicable guidelines without regard to any statutory minimum sentence, if the court finds the defendant meets the </a:t>
            </a:r>
            <a:r>
              <a:rPr lang="en-US" dirty="0" smtClean="0">
                <a:cs typeface="Times New Roman" pitchFamily="18" charset="0"/>
              </a:rPr>
              <a:t>criteria: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No more than 1 criminal history point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No violence, threat of violence, firearm or other dangerous weapon used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No death or serious bodily injury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No leadership role enhancement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Before sentencing, truthfully provides info regarding offense/relevant conduct</a:t>
            </a:r>
            <a:endParaRPr lang="en-US" dirty="0" smtClean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Purposes and Initial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Was attempt to reform system make system more fair</a:t>
            </a:r>
          </a:p>
          <a:p>
            <a:r>
              <a:rPr lang="en-US" dirty="0" smtClean="0"/>
              <a:t>Goals:  honesty and uniformity</a:t>
            </a:r>
          </a:p>
          <a:p>
            <a:r>
              <a:rPr lang="en-US" dirty="0" smtClean="0"/>
              <a:t>Real offense versus charge offense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USSG § 1A1.1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Understanding the “Safety Valve”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Not discretionary: either applicable or not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See </a:t>
            </a:r>
            <a:r>
              <a:rPr lang="en-US" i="1" dirty="0" smtClean="0"/>
              <a:t>U.S. v. Mejia-</a:t>
            </a:r>
            <a:r>
              <a:rPr lang="en-US" i="1" dirty="0" err="1" smtClean="0"/>
              <a:t>Pimental</a:t>
            </a:r>
            <a:r>
              <a:rPr lang="en-US" dirty="0" smtClean="0"/>
              <a:t>, 477 F.3d 1100 (9</a:t>
            </a:r>
            <a:r>
              <a:rPr lang="en-US" baseline="30000" dirty="0" smtClean="0"/>
              <a:t>th</a:t>
            </a:r>
            <a:r>
              <a:rPr lang="en-US" dirty="0" smtClean="0"/>
              <a:t> Cir. 2007)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Relevant time frame:  sentencing hearing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Subsection (5)</a:t>
            </a:r>
            <a:r>
              <a:rPr lang="en-US" dirty="0" smtClean="0">
                <a:solidFill>
                  <a:srgbClr val="FFC000"/>
                </a:solidFill>
              </a:rPr>
              <a:t> “information” </a:t>
            </a:r>
            <a:r>
              <a:rPr lang="en-US" dirty="0" smtClean="0"/>
              <a:t>is different than §3E1.1 or §5K1.1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C000"/>
                </a:solidFill>
              </a:rPr>
              <a:t>Court’s decision; government can contest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80F4D6-FBA2-4FE9-AFA6-94ACE88D1ED3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800" b="1" dirty="0" smtClean="0"/>
              <a:t>Chapter Three Adjustments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dirty="0" smtClean="0"/>
              <a:t>Victim-Related Adjustments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C000"/>
                </a:solidFill>
              </a:rPr>
              <a:t>Role in the Offense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FFC000"/>
                </a:solidFill>
              </a:rPr>
              <a:t>Mitigating Role (§3B1.2)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dirty="0" smtClean="0"/>
              <a:t> Obstruction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dirty="0" smtClean="0"/>
              <a:t> Multiple Counts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C000"/>
                </a:solidFill>
              </a:rPr>
              <a:t>Acceptance of Responsibility (§3E1.1)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82DBBE-6157-4596-BE2C-9883884B468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smtClean="0"/>
              <a:t>Acceptance of Responsibility</a:t>
            </a:r>
            <a:endParaRPr lang="en-US" sz="3600" b="1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31720"/>
            <a:ext cx="8229600" cy="452628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2-Level Reduction: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   If defendant clearly demonstrates                     affirmative acceptance of responsibility for the offense.</a:t>
            </a:r>
          </a:p>
          <a:p>
            <a:pPr eaLnBrk="1" hangingPunct="1"/>
            <a:r>
              <a:rPr lang="en-US" sz="3600" dirty="0" smtClean="0"/>
              <a:t>1-Level Additional Reduction Possible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C192CC-8F94-404C-B02D-97280EC73705}" type="slidenum">
              <a:rPr lang="en-US"/>
              <a:pPr/>
              <a:t>43</a:t>
            </a:fld>
            <a:endParaRPr lang="en-US"/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1219200" y="1599883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C000"/>
                </a:solidFill>
                <a:latin typeface="+mj-lt"/>
              </a:rPr>
              <a:t>Chapter Three, Part 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b="1" dirty="0" smtClean="0"/>
              <a:t>Requirements for 1-Level Additional Reduction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5999"/>
            <a:ext cx="8229600" cy="3886517"/>
          </a:xfrm>
        </p:spPr>
        <p:txBody>
          <a:bodyPr/>
          <a:lstStyle/>
          <a:p>
            <a:pPr eaLnBrk="1" hangingPunct="1"/>
            <a:r>
              <a:rPr lang="en-US" sz="3600" dirty="0" smtClean="0"/>
              <a:t>Only if 2-level reduction applicable</a:t>
            </a:r>
          </a:p>
          <a:p>
            <a:pPr eaLnBrk="1" hangingPunct="1"/>
            <a:r>
              <a:rPr lang="en-US" sz="3600" dirty="0" smtClean="0"/>
              <a:t>Must be at least offense level 16</a:t>
            </a:r>
          </a:p>
          <a:p>
            <a:pPr eaLnBrk="1" hangingPunct="1"/>
            <a:r>
              <a:rPr lang="en-US" sz="3600" dirty="0" smtClean="0"/>
              <a:t>Government motion </a:t>
            </a:r>
            <a:r>
              <a:rPr lang="en-US" sz="3600" dirty="0" smtClean="0">
                <a:solidFill>
                  <a:srgbClr val="FFC000"/>
                </a:solidFill>
              </a:rPr>
              <a:t>required</a:t>
            </a:r>
          </a:p>
          <a:p>
            <a:pPr eaLnBrk="1" hangingPunct="1"/>
            <a:r>
              <a:rPr lang="en-US" sz="3600" dirty="0" smtClean="0"/>
              <a:t>Must give timely notification of plea of guilty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B5D3EB-7F01-4D5A-AB1A-476E0D0D4467}" type="slidenum">
              <a:rPr lang="en-US"/>
              <a:pPr/>
              <a:t>44</a:t>
            </a:fld>
            <a:endParaRPr lang="en-US"/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2362200" y="1524000"/>
            <a:ext cx="4343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C000"/>
                </a:solidFill>
                <a:latin typeface="+mj-lt"/>
                <a:cs typeface="Times New Roman" pitchFamily="18" charset="0"/>
              </a:rPr>
              <a:t>§3E1.1(b)</a:t>
            </a:r>
            <a:endParaRPr lang="en-US" sz="40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the Grouping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</a:t>
            </a:r>
            <a:r>
              <a:rPr lang="en-US" dirty="0" err="1" smtClean="0"/>
              <a:t>groupable</a:t>
            </a:r>
            <a:r>
              <a:rPr lang="en-US" dirty="0" smtClean="0"/>
              <a:t> versus non-</a:t>
            </a:r>
            <a:r>
              <a:rPr lang="en-US" dirty="0" err="1" smtClean="0"/>
              <a:t>groupable</a:t>
            </a:r>
            <a:r>
              <a:rPr lang="en-US" dirty="0" smtClean="0"/>
              <a:t>  counts</a:t>
            </a:r>
          </a:p>
          <a:p>
            <a:r>
              <a:rPr lang="en-US" dirty="0" err="1" smtClean="0"/>
              <a:t>Groupable</a:t>
            </a:r>
            <a:r>
              <a:rPr lang="en-US" dirty="0" smtClean="0"/>
              <a:t> if:</a:t>
            </a:r>
          </a:p>
          <a:p>
            <a:pPr lvl="1"/>
            <a:r>
              <a:rPr lang="en-US" dirty="0" smtClean="0"/>
              <a:t>Same victim, act transaction</a:t>
            </a:r>
          </a:p>
          <a:p>
            <a:pPr lvl="1"/>
            <a:r>
              <a:rPr lang="en-US" dirty="0" smtClean="0"/>
              <a:t>Common objective, common scheme or plan</a:t>
            </a:r>
          </a:p>
          <a:p>
            <a:pPr lvl="1"/>
            <a:r>
              <a:rPr lang="en-US" dirty="0" smtClean="0"/>
              <a:t>Offense level calculated from harm or loss</a:t>
            </a:r>
          </a:p>
          <a:p>
            <a:pPr lvl="1"/>
            <a:r>
              <a:rPr lang="en-US" dirty="0" smtClean="0"/>
              <a:t>Lists of </a:t>
            </a:r>
            <a:r>
              <a:rPr lang="en-US" dirty="0" err="1" smtClean="0"/>
              <a:t>groupable</a:t>
            </a:r>
            <a:r>
              <a:rPr lang="en-US" dirty="0" smtClean="0"/>
              <a:t> versus non </a:t>
            </a:r>
            <a:r>
              <a:rPr lang="en-US" dirty="0" err="1" smtClean="0"/>
              <a:t>groupable</a:t>
            </a:r>
            <a:endParaRPr lang="en-US" dirty="0" smtClean="0"/>
          </a:p>
          <a:p>
            <a:r>
              <a:rPr lang="en-US" dirty="0" smtClean="0"/>
              <a:t>Apply grouping rules to determine combined offense level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000" b="1" dirty="0" smtClean="0"/>
              <a:t>Criminal History</a:t>
            </a:r>
            <a:endParaRPr lang="en-US" sz="6000" dirty="0" smtClean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2A93D1-0C96-4946-B468-637370B7A5F7}" type="slidenum">
              <a:rPr lang="en-US"/>
              <a:pPr/>
              <a:t>46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Chapter Four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67C740-ADA1-40D9-A398-47EE113239D5}" type="slidenum">
              <a:rPr lang="en-US"/>
              <a:pPr/>
              <a:t>47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382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Criminal History Points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>
                <a:solidFill>
                  <a:srgbClr val="FFC000"/>
                </a:solidFill>
              </a:rPr>
              <a:t>Prior Offense Committed at 18 or Older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295400"/>
            <a:ext cx="8382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</a:t>
            </a:r>
            <a:r>
              <a:rPr lang="en-US" sz="3600" smtClean="0"/>
              <a:t>Points*	   Sentence	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smtClean="0"/>
          </a:p>
        </p:txBody>
      </p:sp>
      <p:sp>
        <p:nvSpPr>
          <p:cNvPr id="40965" name="Line 4"/>
          <p:cNvSpPr>
            <a:spLocks noChangeShapeType="1"/>
          </p:cNvSpPr>
          <p:nvPr/>
        </p:nvSpPr>
        <p:spPr bwMode="auto">
          <a:xfrm>
            <a:off x="304800" y="1219200"/>
            <a:ext cx="0" cy="449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Line 5"/>
          <p:cNvSpPr>
            <a:spLocks noChangeShapeType="1"/>
          </p:cNvSpPr>
          <p:nvPr/>
        </p:nvSpPr>
        <p:spPr bwMode="auto">
          <a:xfrm>
            <a:off x="2057400" y="1219200"/>
            <a:ext cx="0" cy="449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Line 6"/>
          <p:cNvSpPr>
            <a:spLocks noChangeShapeType="1"/>
          </p:cNvSpPr>
          <p:nvPr/>
        </p:nvSpPr>
        <p:spPr bwMode="auto">
          <a:xfrm>
            <a:off x="4419600" y="1219200"/>
            <a:ext cx="0" cy="449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8" name="Line 7"/>
          <p:cNvSpPr>
            <a:spLocks noChangeShapeType="1"/>
          </p:cNvSpPr>
          <p:nvPr/>
        </p:nvSpPr>
        <p:spPr bwMode="auto">
          <a:xfrm>
            <a:off x="8763000" y="1219200"/>
            <a:ext cx="0" cy="449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>
            <a:off x="304800" y="1219200"/>
            <a:ext cx="8458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304800" y="1905000"/>
            <a:ext cx="8458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1" name="Line 10"/>
          <p:cNvSpPr>
            <a:spLocks noChangeShapeType="1"/>
          </p:cNvSpPr>
          <p:nvPr/>
        </p:nvSpPr>
        <p:spPr bwMode="auto">
          <a:xfrm>
            <a:off x="304800" y="5715000"/>
            <a:ext cx="8458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381000" y="1905000"/>
            <a:ext cx="8305800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 </a:t>
            </a:r>
            <a:r>
              <a:rPr lang="en-US"/>
              <a:t>3</a:t>
            </a:r>
            <a:r>
              <a:rPr lang="en-US" sz="3200"/>
              <a:t> </a:t>
            </a:r>
            <a:r>
              <a:rPr lang="en-US"/>
              <a:t>         </a:t>
            </a:r>
            <a:r>
              <a:rPr lang="en-US">
                <a:cs typeface="Times New Roman" pitchFamily="18" charset="0"/>
                <a:sym typeface="Symbol" pitchFamily="18" charset="2"/>
              </a:rPr>
              <a:t></a:t>
            </a:r>
            <a:r>
              <a:rPr lang="en-US" sz="2800"/>
              <a:t>13</a:t>
            </a:r>
            <a:r>
              <a:rPr lang="en-US"/>
              <a:t> </a:t>
            </a:r>
            <a:r>
              <a:rPr lang="en-US" sz="2800"/>
              <a:t>months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</a:t>
            </a:r>
            <a:r>
              <a:rPr lang="en-US"/>
              <a:t>2</a:t>
            </a:r>
            <a:r>
              <a:rPr lang="en-US" sz="2800"/>
              <a:t>             </a:t>
            </a:r>
            <a:r>
              <a:rPr lang="en-US">
                <a:sym typeface="Symbol" pitchFamily="18" charset="2"/>
              </a:rPr>
              <a:t></a:t>
            </a:r>
            <a:r>
              <a:rPr lang="en-US" sz="2800"/>
              <a:t>60 days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</a:t>
            </a:r>
            <a:r>
              <a:rPr lang="en-US"/>
              <a:t>1</a:t>
            </a:r>
            <a:r>
              <a:rPr lang="en-US" sz="2800"/>
              <a:t>             All others**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40973" name="Text Box 12"/>
          <p:cNvSpPr txBox="1">
            <a:spLocks noChangeArrowheads="1"/>
          </p:cNvSpPr>
          <p:nvPr/>
        </p:nvSpPr>
        <p:spPr bwMode="auto">
          <a:xfrm>
            <a:off x="304800" y="6015335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*  If otherwise </a:t>
            </a:r>
            <a:r>
              <a:rPr lang="en-US" sz="2400" dirty="0" smtClean="0"/>
              <a:t>countable **  </a:t>
            </a:r>
            <a:r>
              <a:rPr lang="en-US" sz="2400" dirty="0"/>
              <a:t>Exceptions may apply</a:t>
            </a:r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441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Within 15 yrs. of prior      sentence imposition or release</a:t>
            </a:r>
          </a:p>
        </p:txBody>
      </p:sp>
      <p:sp>
        <p:nvSpPr>
          <p:cNvPr id="40975" name="Text Box 14"/>
          <p:cNvSpPr txBox="1">
            <a:spLocks noChangeArrowheads="1"/>
          </p:cNvSpPr>
          <p:nvPr/>
        </p:nvSpPr>
        <p:spPr bwMode="auto">
          <a:xfrm>
            <a:off x="4495800" y="3352800"/>
            <a:ext cx="411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Within 10 yrs. of prior sentence imposition</a:t>
            </a:r>
          </a:p>
        </p:txBody>
      </p:sp>
      <p:sp>
        <p:nvSpPr>
          <p:cNvPr id="40976" name="Text Box 15"/>
          <p:cNvSpPr txBox="1">
            <a:spLocks noChangeArrowheads="1"/>
          </p:cNvSpPr>
          <p:nvPr/>
        </p:nvSpPr>
        <p:spPr bwMode="auto">
          <a:xfrm>
            <a:off x="4572000" y="45720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Within 10 yrs. of prior sentence imposition</a:t>
            </a:r>
          </a:p>
        </p:txBody>
      </p:sp>
      <p:sp>
        <p:nvSpPr>
          <p:cNvPr id="40977" name="Text Box 16"/>
          <p:cNvSpPr txBox="1">
            <a:spLocks noChangeArrowheads="1"/>
          </p:cNvSpPr>
          <p:nvPr/>
        </p:nvSpPr>
        <p:spPr bwMode="auto">
          <a:xfrm>
            <a:off x="457200" y="5334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</a:t>
            </a:r>
            <a:r>
              <a:rPr lang="en-US" sz="1800" b="1"/>
              <a:t>(max of 4)</a:t>
            </a:r>
          </a:p>
        </p:txBody>
      </p:sp>
      <p:sp>
        <p:nvSpPr>
          <p:cNvPr id="40978" name="Text Box 17"/>
          <p:cNvSpPr txBox="1">
            <a:spLocks noChangeArrowheads="1"/>
          </p:cNvSpPr>
          <p:nvPr/>
        </p:nvSpPr>
        <p:spPr bwMode="auto">
          <a:xfrm>
            <a:off x="5486400" y="11430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Time Frame</a:t>
            </a:r>
          </a:p>
        </p:txBody>
      </p:sp>
      <p:sp>
        <p:nvSpPr>
          <p:cNvPr id="40979" name="Text Box 18"/>
          <p:cNvSpPr txBox="1">
            <a:spLocks noChangeArrowheads="1"/>
          </p:cNvSpPr>
          <p:nvPr/>
        </p:nvSpPr>
        <p:spPr bwMode="auto">
          <a:xfrm>
            <a:off x="4876800" y="1524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(Earliest Date of Relevant Conduct)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54389A-F5E0-4411-A2E3-65CAFC4BD429}" type="slidenum">
              <a:rPr lang="en-US"/>
              <a:pPr/>
              <a:t>48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382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Criminal History Points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rgbClr val="FFC000"/>
                </a:solidFill>
              </a:rPr>
              <a:t>Prior Offense Committed Before 18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295400"/>
            <a:ext cx="8382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</a:t>
            </a:r>
            <a:r>
              <a:rPr lang="en-US" sz="3600" smtClean="0"/>
              <a:t>Points*	   Sentence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smtClean="0"/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304800" y="1219200"/>
            <a:ext cx="0" cy="449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Line 5"/>
          <p:cNvSpPr>
            <a:spLocks noChangeShapeType="1"/>
          </p:cNvSpPr>
          <p:nvPr/>
        </p:nvSpPr>
        <p:spPr bwMode="auto">
          <a:xfrm>
            <a:off x="1981200" y="1219200"/>
            <a:ext cx="0" cy="449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4572000" y="1219200"/>
            <a:ext cx="0" cy="449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8915400" y="1143000"/>
            <a:ext cx="0" cy="4572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Line 8"/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228600" y="1905000"/>
            <a:ext cx="8686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304800" y="5715000"/>
            <a:ext cx="861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Text Box 11"/>
          <p:cNvSpPr txBox="1">
            <a:spLocks noChangeArrowheads="1"/>
          </p:cNvSpPr>
          <p:nvPr/>
        </p:nvSpPr>
        <p:spPr bwMode="auto">
          <a:xfrm>
            <a:off x="381000" y="1828800"/>
            <a:ext cx="830580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</a:t>
            </a:r>
            <a:r>
              <a:rPr lang="en-US"/>
              <a:t>3</a:t>
            </a:r>
            <a:r>
              <a:rPr lang="en-US" sz="3200"/>
              <a:t>        O</a:t>
            </a:r>
            <a:r>
              <a:rPr lang="en-US" sz="2800"/>
              <a:t>nly if convicted                                                   	         as an adult and                                           	           </a:t>
            </a:r>
            <a:r>
              <a:rPr lang="en-US" sz="2800">
                <a:sym typeface="Symbol" pitchFamily="18" charset="2"/>
              </a:rPr>
              <a:t></a:t>
            </a:r>
            <a:r>
              <a:rPr lang="en-US" sz="2800"/>
              <a:t>13</a:t>
            </a:r>
            <a:r>
              <a:rPr lang="en-US" sz="3000"/>
              <a:t> </a:t>
            </a:r>
            <a:r>
              <a:rPr lang="en-US" sz="2800"/>
              <a:t>months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</a:t>
            </a:r>
            <a:r>
              <a:rPr lang="en-US"/>
              <a:t>2</a:t>
            </a:r>
            <a:r>
              <a:rPr lang="en-US" sz="2800"/>
              <a:t>             </a:t>
            </a:r>
            <a:r>
              <a:rPr lang="en-US">
                <a:sym typeface="Symbol" pitchFamily="18" charset="2"/>
              </a:rPr>
              <a:t> </a:t>
            </a:r>
            <a:r>
              <a:rPr lang="en-US" sz="2800"/>
              <a:t>60 days</a:t>
            </a:r>
          </a:p>
          <a:p>
            <a:pPr>
              <a:spcBef>
                <a:spcPct val="50000"/>
              </a:spcBef>
            </a:pPr>
            <a:endParaRPr lang="en-US" sz="2800"/>
          </a:p>
          <a:p>
            <a:pPr>
              <a:spcBef>
                <a:spcPct val="50000"/>
              </a:spcBef>
            </a:pPr>
            <a:r>
              <a:rPr lang="en-US" sz="2800"/>
              <a:t>      </a:t>
            </a:r>
            <a:r>
              <a:rPr lang="en-US"/>
              <a:t>1</a:t>
            </a:r>
            <a:r>
              <a:rPr lang="en-US" sz="2800"/>
              <a:t>             All others**</a:t>
            </a: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304800" y="60960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*  If otherwise </a:t>
            </a:r>
            <a:r>
              <a:rPr lang="en-US" sz="2400" dirty="0" smtClean="0"/>
              <a:t>countable **  </a:t>
            </a:r>
            <a:r>
              <a:rPr lang="en-US" sz="2400" dirty="0"/>
              <a:t>Exceptions may apply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72000" y="1981200"/>
            <a:ext cx="4343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 Within 15 yrs. of prior sentence imposition or release 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4572000" y="3352800"/>
            <a:ext cx="426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Within 5 yrs. of  prior sentence imposition or release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4648200" y="4724400"/>
            <a:ext cx="411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Within 5 yrs. of  prior sentence imposition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685800" y="54102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(max of 4)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4648200" y="12954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486400" y="1143000"/>
            <a:ext cx="193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Time Frame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4800600" y="1524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(Earliest Date of Relevant Conduct)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smtClean="0"/>
              <a:t>Length of Prior Sentences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599"/>
            <a:ext cx="8229600" cy="365791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Set by maximum sentence imposed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C000"/>
                </a:solidFill>
              </a:rPr>
              <a:t>If sentence or any portion is suspended, the maximum is established by the unsuspended portion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rgbClr val="66FF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Unaffected by release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>
                <a:solidFill>
                  <a:srgbClr val="FFC000"/>
                </a:solidFill>
              </a:rPr>
              <a:t>E.g.</a:t>
            </a:r>
            <a:r>
              <a:rPr lang="en-US" dirty="0" smtClean="0">
                <a:solidFill>
                  <a:srgbClr val="FFC000"/>
                </a:solidFill>
              </a:rPr>
              <a:t>, release to parole or for “good time”</a:t>
            </a:r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8A92E7-7CDB-431F-BB80-3F92C50D43A3}" type="slidenum">
              <a:rPr lang="en-US"/>
              <a:pPr/>
              <a:t>49</a:t>
            </a:fld>
            <a:endParaRPr lang="en-US"/>
          </a:p>
        </p:txBody>
      </p:sp>
      <p:sp>
        <p:nvSpPr>
          <p:cNvPr id="4301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66ADA6F-9D84-45D9-B6A0-410ADE883887}" type="slidenum">
              <a:rPr lang="en-US" sz="1400"/>
              <a:pPr algn="r"/>
              <a:t>49</a:t>
            </a:fld>
            <a:endParaRPr lang="en-US" sz="1400"/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304800" y="1599883"/>
            <a:ext cx="853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FFC000"/>
                </a:solidFill>
                <a:latin typeface="+mj-lt"/>
              </a:rPr>
              <a:t>§4A1.2(a) and App. Note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Drafting of the sentencing guidelines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Sentencing Commission looked at factors historically used in sentencing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 recidivism, number of victims etc.</a:t>
            </a:r>
          </a:p>
          <a:p>
            <a:pPr>
              <a:lnSpc>
                <a:spcPct val="90000"/>
              </a:lnSpc>
            </a:pPr>
            <a:r>
              <a:rPr lang="en-US" sz="2800"/>
              <a:t>Statistical analysis of sentencing factors</a:t>
            </a:r>
          </a:p>
          <a:p>
            <a:pPr>
              <a:lnSpc>
                <a:spcPct val="90000"/>
              </a:lnSpc>
            </a:pPr>
            <a:r>
              <a:rPr lang="en-US" sz="2800"/>
              <a:t>Incorporated policy considerations</a:t>
            </a:r>
          </a:p>
          <a:p>
            <a:pPr>
              <a:lnSpc>
                <a:spcPct val="90000"/>
              </a:lnSpc>
            </a:pPr>
            <a:r>
              <a:rPr lang="en-US" sz="2800"/>
              <a:t>Created sentencing guidelines system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Standardized application of sentencing factors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Departure mechanism to account for differences among defendants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Other Determinations Regarding </a:t>
            </a:r>
            <a:br>
              <a:rPr lang="en-US" sz="3600" b="1" dirty="0" smtClean="0"/>
            </a:br>
            <a:r>
              <a:rPr lang="en-US" sz="3600" b="1" dirty="0" smtClean="0"/>
              <a:t>Prior Sentences - §4A1.2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sentences never counted, </a:t>
            </a:r>
            <a:r>
              <a:rPr lang="en-US" i="1" dirty="0" smtClean="0"/>
              <a:t>e.g.,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Foreign sentences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Tribal sentences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Certain misdemeanors (see §4A1.2(c)(1) &amp; (2))</a:t>
            </a:r>
          </a:p>
          <a:p>
            <a:pPr lvl="1" eaLnBrk="1" hangingPunct="1">
              <a:buFontTx/>
              <a:buNone/>
            </a:pPr>
            <a:endParaRPr lang="en-US" sz="3200" dirty="0" smtClean="0">
              <a:solidFill>
                <a:srgbClr val="66CCFF"/>
              </a:solidFill>
            </a:endParaRPr>
          </a:p>
          <a:p>
            <a:pPr eaLnBrk="1" hangingPunct="1"/>
            <a:r>
              <a:rPr lang="en-US" dirty="0" smtClean="0"/>
              <a:t>Relationship of prior sentences and relevant conduct</a:t>
            </a:r>
          </a:p>
        </p:txBody>
      </p:sp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1D6EDB-B109-4CCF-9340-59B74AD4564E}" type="slidenum">
              <a:rPr lang="en-US"/>
              <a:pPr/>
              <a:t>50</a:t>
            </a:fld>
            <a:endParaRPr lang="en-US"/>
          </a:p>
        </p:txBody>
      </p:sp>
      <p:sp>
        <p:nvSpPr>
          <p:cNvPr id="4403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43249D2-5599-44D3-B662-EA6B8054A3FD}" type="slidenum">
              <a:rPr lang="en-US" sz="1400"/>
              <a:pPr algn="r"/>
              <a:t>50</a:t>
            </a:fld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Other Determinations Regarding </a:t>
            </a:r>
            <a:br>
              <a:rPr lang="en-US" sz="3200" b="1" dirty="0" smtClean="0"/>
            </a:br>
            <a:r>
              <a:rPr lang="en-US" sz="3200" b="1" dirty="0" smtClean="0"/>
              <a:t>Prior Sentences - §4A1.2</a:t>
            </a:r>
            <a:endParaRPr lang="en-US" sz="3200" dirty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46237"/>
            <a:ext cx="8382000" cy="45262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Treatment of multiple prior sentences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Counted separately or as a single prior sentence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Prior revocations of supervision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Pardons, set asides, </a:t>
            </a:r>
            <a:r>
              <a:rPr lang="en-US" b="1" u="sng" dirty="0" smtClean="0"/>
              <a:t>expunged convictions</a:t>
            </a:r>
            <a:r>
              <a:rPr lang="en-US" dirty="0" smtClean="0"/>
              <a:t>, and diversionary dispositions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Various other rules</a:t>
            </a:r>
          </a:p>
        </p:txBody>
      </p:sp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189A0-228C-4988-B36F-2863E7EB7744}" type="slidenum">
              <a:rPr lang="en-US"/>
              <a:pPr/>
              <a:t>51</a:t>
            </a:fld>
            <a:endParaRPr lang="en-US"/>
          </a:p>
        </p:txBody>
      </p:sp>
      <p:sp>
        <p:nvSpPr>
          <p:cNvPr id="4505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CE974D9-3F2B-4FE4-883B-9C91D8991012}" type="slidenum">
              <a:rPr lang="en-US" sz="1400"/>
              <a:pPr algn="r"/>
              <a:t>51</a:t>
            </a:fld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b="1" dirty="0" smtClean="0"/>
              <a:t>Chapter Three and Chapter Four </a:t>
            </a:r>
            <a:br>
              <a:rPr lang="en-US" sz="3600" b="1" dirty="0" smtClean="0"/>
            </a:br>
            <a:r>
              <a:rPr lang="en-US" sz="3600" b="1" dirty="0" smtClean="0"/>
              <a:t>“Overrides”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DDD16-D463-4C4A-9F52-AE6A5CE62CBD}" type="slidenum">
              <a:rPr lang="en-US"/>
              <a:pPr/>
              <a:t>52</a:t>
            </a:fld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457200" y="1866900"/>
            <a:ext cx="4953000" cy="584775"/>
            <a:chOff x="457200" y="1866900"/>
            <a:chExt cx="4953000" cy="584775"/>
          </a:xfrm>
        </p:grpSpPr>
        <p:sp>
          <p:nvSpPr>
            <p:cNvPr id="7" name="TextBox 6"/>
            <p:cNvSpPr txBox="1"/>
            <p:nvPr/>
          </p:nvSpPr>
          <p:spPr>
            <a:xfrm>
              <a:off x="457200" y="1866900"/>
              <a:ext cx="1560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§3A1.4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62845" y="1866900"/>
              <a:ext cx="20473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Terrorism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3" name="Group 17"/>
          <p:cNvGrpSpPr/>
          <p:nvPr/>
        </p:nvGrpSpPr>
        <p:grpSpPr>
          <a:xfrm>
            <a:off x="228600" y="2706469"/>
            <a:ext cx="6464196" cy="584775"/>
            <a:chOff x="228600" y="2706469"/>
            <a:chExt cx="6464196" cy="584775"/>
          </a:xfrm>
        </p:grpSpPr>
        <p:sp>
          <p:nvSpPr>
            <p:cNvPr id="9" name="TextBox 8"/>
            <p:cNvSpPr txBox="1"/>
            <p:nvPr/>
          </p:nvSpPr>
          <p:spPr>
            <a:xfrm>
              <a:off x="228600" y="2706469"/>
              <a:ext cx="30877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§ § 4B1.1-4B1.2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62845" y="2706469"/>
              <a:ext cx="33299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Career Offender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" name="Group 18"/>
          <p:cNvGrpSpPr/>
          <p:nvPr/>
        </p:nvGrpSpPr>
        <p:grpSpPr>
          <a:xfrm>
            <a:off x="457200" y="3468469"/>
            <a:ext cx="6832746" cy="584775"/>
            <a:chOff x="457200" y="3468469"/>
            <a:chExt cx="6832746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457200" y="3468469"/>
              <a:ext cx="15119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§4B1.3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62845" y="3468469"/>
              <a:ext cx="3927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Criminal Livelihood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5" name="Group 19"/>
          <p:cNvGrpSpPr/>
          <p:nvPr/>
        </p:nvGrpSpPr>
        <p:grpSpPr>
          <a:xfrm>
            <a:off x="457200" y="4230469"/>
            <a:ext cx="7588915" cy="584775"/>
            <a:chOff x="457200" y="4230469"/>
            <a:chExt cx="7588915" cy="584775"/>
          </a:xfrm>
        </p:grpSpPr>
        <p:sp>
          <p:nvSpPr>
            <p:cNvPr id="13" name="TextBox 12"/>
            <p:cNvSpPr txBox="1"/>
            <p:nvPr/>
          </p:nvSpPr>
          <p:spPr>
            <a:xfrm>
              <a:off x="457200" y="4230469"/>
              <a:ext cx="15119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§4B1.4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62845" y="4230469"/>
              <a:ext cx="46832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Armed Career Criminal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6" name="Group 20"/>
          <p:cNvGrpSpPr/>
          <p:nvPr/>
        </p:nvGrpSpPr>
        <p:grpSpPr>
          <a:xfrm>
            <a:off x="457200" y="5144869"/>
            <a:ext cx="8382000" cy="1077218"/>
            <a:chOff x="457200" y="5144869"/>
            <a:chExt cx="8382000" cy="1077218"/>
          </a:xfrm>
        </p:grpSpPr>
        <p:sp>
          <p:nvSpPr>
            <p:cNvPr id="15" name="TextBox 14"/>
            <p:cNvSpPr txBox="1"/>
            <p:nvPr/>
          </p:nvSpPr>
          <p:spPr>
            <a:xfrm>
              <a:off x="457200" y="5144869"/>
              <a:ext cx="15119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§4B1.5 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62845" y="5144869"/>
              <a:ext cx="54763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Repeat and Dangerous Sex Offender Against Minors</a:t>
              </a:r>
              <a:endParaRPr lang="en-US" sz="3200" dirty="0"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Supreme Court Cases Involving “Violent Felonies” or     </a:t>
            </a:r>
            <a:br>
              <a:rPr lang="en-US" sz="3600" b="1" dirty="0" smtClean="0"/>
            </a:br>
            <a:r>
              <a:rPr lang="en-US" sz="3600" b="1" dirty="0" smtClean="0"/>
              <a:t> “Crime of Violence”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648200"/>
          </a:xfrm>
        </p:spPr>
        <p:txBody>
          <a:bodyPr/>
          <a:lstStyle/>
          <a:p>
            <a:pPr eaLnBrk="1" hangingPunct="1"/>
            <a:r>
              <a:rPr lang="en-US" i="1" dirty="0" smtClean="0"/>
              <a:t>Begay v. U.S.</a:t>
            </a:r>
            <a:r>
              <a:rPr lang="en-US" dirty="0" smtClean="0"/>
              <a:t>, 128 S.Ct. 1581 (2008)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New Mexico DUI statute not a violent felony  under Armed Career Criminal (ACCA)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Key question: “whether the crime involves </a:t>
            </a:r>
            <a:r>
              <a:rPr lang="en-US" b="1" u="sng" dirty="0" smtClean="0">
                <a:solidFill>
                  <a:srgbClr val="FFC000"/>
                </a:solidFill>
              </a:rPr>
              <a:t>purposeful, violent, and aggressive conduct</a:t>
            </a:r>
            <a:r>
              <a:rPr lang="en-US" dirty="0" smtClean="0">
                <a:solidFill>
                  <a:srgbClr val="FFC000"/>
                </a:solidFill>
              </a:rPr>
              <a:t>”</a:t>
            </a:r>
          </a:p>
          <a:p>
            <a:pPr eaLnBrk="1" hangingPunct="1"/>
            <a:r>
              <a:rPr lang="en-US" i="1" dirty="0" smtClean="0"/>
              <a:t>Chambers v. U.S.</a:t>
            </a:r>
            <a:r>
              <a:rPr lang="en-US" dirty="0" smtClean="0"/>
              <a:t>, 129 S.Ct. 687 (2009)</a:t>
            </a:r>
          </a:p>
          <a:p>
            <a:pPr lvl="1" eaLnBrk="1" hangingPunct="1"/>
            <a:r>
              <a:rPr lang="en-US" dirty="0" smtClean="0">
                <a:solidFill>
                  <a:srgbClr val="FFC000"/>
                </a:solidFill>
              </a:rPr>
              <a:t>Illinois failure to report offense is not a “violent felony” under the ACCA</a:t>
            </a:r>
          </a:p>
          <a:p>
            <a:pPr eaLnBrk="1" hangingPunct="1"/>
            <a:r>
              <a:rPr lang="en-US" i="1" dirty="0" smtClean="0"/>
              <a:t>James v. U.S.</a:t>
            </a:r>
            <a:r>
              <a:rPr lang="en-US" dirty="0" smtClean="0"/>
              <a:t>, 550 U.S. </a:t>
            </a:r>
            <a:r>
              <a:rPr lang="en-US" smtClean="0"/>
              <a:t>192 </a:t>
            </a:r>
            <a:r>
              <a:rPr lang="en-US" dirty="0" smtClean="0"/>
              <a:t>(2007)</a:t>
            </a:r>
          </a:p>
          <a:p>
            <a:pPr lvl="1" eaLnBrk="1" hangingPunct="1">
              <a:buFontTx/>
              <a:buNone/>
            </a:pPr>
            <a:endParaRPr lang="en-US" dirty="0" smtClean="0">
              <a:solidFill>
                <a:srgbClr val="66FFFF"/>
              </a:solidFill>
            </a:endParaRP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5279A-5E7D-4AEE-A8AE-32E114F49B05}" type="slidenum">
              <a:rPr lang="en-US"/>
              <a:pPr/>
              <a:t>53</a:t>
            </a:fld>
            <a:endParaRPr lang="en-US" dirty="0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609600" y="1600200"/>
            <a:ext cx="8001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549232-F36C-45A6-A54C-9F3C520A3938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0010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Pointers regarding criminal history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78486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 sure you check every prior offense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Examine the length of the prior offense closely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multiple prior offenses, examine arrest dates closely – see if multiple prior offenses can be “scored” as single sentences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for “expunged” convictions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Examine enhancements based on prior convictions very closely – Supreme Court cases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Begay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Chambers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3686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81F1563-1C9D-4A4B-A8AE-0C8014C45750}" type="slidenum">
              <a:rPr lang="en-US" sz="1400"/>
              <a:pPr algn="r"/>
              <a:t>54</a:t>
            </a:fld>
            <a:endParaRPr lang="en-US" sz="1400"/>
          </a:p>
        </p:txBody>
      </p:sp>
      <p:sp>
        <p:nvSpPr>
          <p:cNvPr id="36870" name="Line 4"/>
          <p:cNvSpPr>
            <a:spLocks noChangeShapeType="1"/>
          </p:cNvSpPr>
          <p:nvPr/>
        </p:nvSpPr>
        <p:spPr bwMode="auto">
          <a:xfrm>
            <a:off x="533400" y="1143000"/>
            <a:ext cx="815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600" b="1" smtClean="0"/>
              <a:t>Chapter Five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5DDD3-8768-40D5-96C9-B5888B8EA972}" type="slidenum">
              <a:rPr lang="en-US"/>
              <a:pPr/>
              <a:t>55</a:t>
            </a:fld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76C938-F322-4A3D-8D9C-3BC4F83E6B36}" type="slidenum">
              <a:rPr lang="en-US"/>
              <a:pPr/>
              <a:t>56</a:t>
            </a:fld>
            <a:endParaRPr lang="en-US"/>
          </a:p>
        </p:txBody>
      </p:sp>
      <p:pic>
        <p:nvPicPr>
          <p:cNvPr id="12291" name="Picture 2" descr="sentencing 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0"/>
            <a:ext cx="77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5400" b="1" smtClean="0"/>
              <a:t>Other Aspects of Sentence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Probation</a:t>
            </a:r>
          </a:p>
          <a:p>
            <a:pPr eaLnBrk="1" hangingPunct="1"/>
            <a:r>
              <a:rPr lang="en-US" sz="4000" dirty="0" smtClean="0"/>
              <a:t>Supervised release</a:t>
            </a:r>
          </a:p>
          <a:p>
            <a:pPr eaLnBrk="1" hangingPunct="1"/>
            <a:r>
              <a:rPr lang="en-US" sz="4000" dirty="0" smtClean="0"/>
              <a:t>Restitution, fines, assessments, forfeitures</a:t>
            </a:r>
          </a:p>
          <a:p>
            <a:pPr eaLnBrk="1" hangingPunct="1"/>
            <a:r>
              <a:rPr lang="en-US" sz="4000" dirty="0" smtClean="0"/>
              <a:t>Sentencing options</a:t>
            </a:r>
          </a:p>
          <a:p>
            <a:pPr eaLnBrk="1" hangingPunct="1"/>
            <a:r>
              <a:rPr lang="en-US" sz="4000" dirty="0" err="1" smtClean="0"/>
              <a:t>Undischarged</a:t>
            </a:r>
            <a:r>
              <a:rPr lang="en-US" sz="4000" dirty="0" smtClean="0"/>
              <a:t> terms </a:t>
            </a:r>
            <a:r>
              <a:rPr lang="en-US" dirty="0" smtClean="0">
                <a:solidFill>
                  <a:srgbClr val="FFC000"/>
                </a:solidFill>
              </a:rPr>
              <a:t>(consecutive/concurrent)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64F03F-46E7-4716-B7EE-D37A692B78E6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Guidelines Manual Departures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2"/>
                </a:solidFill>
              </a:rPr>
              <a:t>Chapter Five, Part K</a:t>
            </a:r>
          </a:p>
          <a:p>
            <a:pPr lvl="1" eaLnBrk="1" hangingPunct="1"/>
            <a:r>
              <a:rPr lang="en-US" sz="3200" dirty="0" smtClean="0">
                <a:solidFill>
                  <a:srgbClr val="FFC000"/>
                </a:solidFill>
              </a:rPr>
              <a:t>§5K1.1  Substantial Assistance</a:t>
            </a:r>
          </a:p>
          <a:p>
            <a:pPr lvl="1" eaLnBrk="1" hangingPunct="1"/>
            <a:r>
              <a:rPr lang="en-US" sz="3200" dirty="0" smtClean="0">
                <a:solidFill>
                  <a:srgbClr val="FFC000"/>
                </a:solidFill>
              </a:rPr>
              <a:t>§5K2.0 – 2.23  Grounds for Departure and other specific departures</a:t>
            </a:r>
          </a:p>
          <a:p>
            <a:pPr lvl="1" eaLnBrk="1" hangingPunct="1"/>
            <a:r>
              <a:rPr lang="en-US" sz="3200" dirty="0" smtClean="0">
                <a:solidFill>
                  <a:srgbClr val="FFC000"/>
                </a:solidFill>
              </a:rPr>
              <a:t>§5K3.1  Early Disposition Programs</a:t>
            </a:r>
          </a:p>
          <a:p>
            <a:pPr lvl="1" eaLnBrk="1" hangingPunct="1">
              <a:buFontTx/>
              <a:buNone/>
            </a:pPr>
            <a:endParaRPr lang="en-US" sz="3200" dirty="0" smtClean="0">
              <a:solidFill>
                <a:srgbClr val="66CCFF"/>
              </a:solidFill>
            </a:endParaRPr>
          </a:p>
          <a:p>
            <a:pPr eaLnBrk="1" hangingPunct="1"/>
            <a:r>
              <a:rPr lang="en-US" sz="3600" dirty="0" smtClean="0">
                <a:solidFill>
                  <a:schemeClr val="tx2"/>
                </a:solidFill>
              </a:rPr>
              <a:t>Chapter Five, Part H – 		Specific Offender Characteristics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E6FBF5-2563-440C-A14C-248F37B4FABD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Guidelines Manual Departures (cont.)</a:t>
            </a:r>
            <a:endParaRPr lang="en-US" sz="4000" b="1" dirty="0" smtClean="0">
              <a:solidFill>
                <a:srgbClr val="DDDDDD"/>
              </a:solidFill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2"/>
                </a:solidFill>
              </a:rPr>
              <a:t>§4A1.3 – Inadequacy of Criminal 		            History Category</a:t>
            </a:r>
          </a:p>
          <a:p>
            <a:pPr eaLnBrk="1" hangingPunct="1"/>
            <a:endParaRPr lang="en-US" sz="3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sz="3600" dirty="0" smtClean="0">
                <a:solidFill>
                  <a:schemeClr val="tx2"/>
                </a:solidFill>
              </a:rPr>
              <a:t>Other specific commentary</a:t>
            </a:r>
          </a:p>
        </p:txBody>
      </p:sp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7CE2D0-B372-4598-9818-CA740D938A13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General Approach of the Federal Sentencing Guidelines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3600" dirty="0" smtClean="0"/>
              <a:t>Hybrid charge offense-real </a:t>
            </a:r>
            <a:r>
              <a:rPr lang="en-US" sz="3600" dirty="0" smtClean="0"/>
              <a:t>offense </a:t>
            </a:r>
            <a:r>
              <a:rPr lang="en-US" sz="3600" dirty="0" smtClean="0"/>
              <a:t>system</a:t>
            </a:r>
          </a:p>
          <a:p>
            <a:pPr eaLnBrk="1" hangingPunct="1"/>
            <a:r>
              <a:rPr lang="en-US" sz="3600" dirty="0" smtClean="0"/>
              <a:t>Begins </a:t>
            </a:r>
            <a:r>
              <a:rPr lang="en-US" sz="3600" dirty="0" smtClean="0"/>
              <a:t>as an offense of conviction system</a:t>
            </a:r>
          </a:p>
          <a:p>
            <a:pPr eaLnBrk="1" hangingPunct="1"/>
            <a:r>
              <a:rPr lang="en-US" sz="3600" dirty="0" smtClean="0"/>
              <a:t>Then </a:t>
            </a:r>
            <a:r>
              <a:rPr lang="en-US" sz="3600" dirty="0" smtClean="0"/>
              <a:t>considers many real offense </a:t>
            </a:r>
            <a:r>
              <a:rPr lang="en-US" sz="3600" dirty="0" smtClean="0"/>
              <a:t>characteristics</a:t>
            </a:r>
          </a:p>
          <a:p>
            <a:pPr eaLnBrk="1" hangingPunct="1"/>
            <a:r>
              <a:rPr lang="en-US" sz="3600" dirty="0" smtClean="0"/>
              <a:t>“Relevant conduct” provision is major mechanism for injecting real offense characteristics </a:t>
            </a:r>
            <a:endParaRPr lang="en-US" sz="3600" dirty="0" smtClean="0"/>
          </a:p>
          <a:p>
            <a:pPr eaLnBrk="1" hangingPunct="1"/>
            <a:endParaRPr lang="en-US" sz="4000" dirty="0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EDC7F4-FA86-4C01-99B6-8AA2AD65B03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Some guideline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01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your client is only held accountable for </a:t>
            </a:r>
            <a:r>
              <a:rPr lang="en-US" sz="2800" b="1" dirty="0" smtClean="0"/>
              <a:t>his own relevant conduct;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Seek a </a:t>
            </a:r>
            <a:r>
              <a:rPr lang="en-US" sz="2800" b="1" dirty="0" smtClean="0"/>
              <a:t>mitigating role adjustment </a:t>
            </a:r>
            <a:r>
              <a:rPr lang="en-US" sz="2800" dirty="0" smtClean="0"/>
              <a:t>(§3B1.2);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</a:t>
            </a:r>
            <a:r>
              <a:rPr lang="en-US" sz="2800" b="1" dirty="0" smtClean="0"/>
              <a:t>criminal history category </a:t>
            </a:r>
            <a:r>
              <a:rPr lang="en-US" sz="2800" dirty="0" smtClean="0"/>
              <a:t>has been calculated correctly;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certain </a:t>
            </a:r>
            <a:r>
              <a:rPr lang="en-US" sz="2800" b="1" dirty="0" smtClean="0"/>
              <a:t>predicate offenses </a:t>
            </a:r>
            <a:r>
              <a:rPr lang="en-US" sz="2800" dirty="0" smtClean="0"/>
              <a:t>for recidivist enhancements are actually crimes of violence or violent felonies;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the court is using the correct guideline manual (</a:t>
            </a:r>
            <a:r>
              <a:rPr lang="en-US" sz="2800" b="1" i="1" dirty="0" smtClean="0"/>
              <a:t>ex post facto</a:t>
            </a:r>
            <a:r>
              <a:rPr lang="en-US" sz="2800" b="1" dirty="0" smtClean="0"/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Don’t forget about </a:t>
            </a:r>
            <a:r>
              <a:rPr lang="en-US" sz="2800" b="1" dirty="0" smtClean="0"/>
              <a:t>“traditional” departures.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dirty="0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AA1F25-C31A-4E54-9327-35C9543B3122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Sentencing Memorandum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1C6B-F94A-48A9-8699-85A090E60252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Section </a:t>
            </a:r>
            <a:r>
              <a:rPr lang="en-US" sz="3600" dirty="0"/>
              <a:t>3553(a) factors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Court must consider:</a:t>
            </a:r>
          </a:p>
          <a:p>
            <a:pPr lvl="1">
              <a:lnSpc>
                <a:spcPct val="90000"/>
              </a:lnSpc>
            </a:pPr>
            <a:r>
              <a:rPr lang="en-US"/>
              <a:t>Nature and circumstances of the offense</a:t>
            </a:r>
          </a:p>
          <a:p>
            <a:pPr lvl="1">
              <a:lnSpc>
                <a:spcPct val="90000"/>
              </a:lnSpc>
            </a:pPr>
            <a:r>
              <a:rPr lang="en-US"/>
              <a:t>History and characteristics of defendant</a:t>
            </a:r>
          </a:p>
          <a:p>
            <a:pPr>
              <a:lnSpc>
                <a:spcPct val="90000"/>
              </a:lnSpc>
            </a:pPr>
            <a:r>
              <a:rPr lang="en-US"/>
              <a:t>These types of considerations were often forbidden/discouraged  factors under guidelines</a:t>
            </a:r>
          </a:p>
          <a:p>
            <a:pPr lvl="1">
              <a:lnSpc>
                <a:spcPct val="90000"/>
              </a:lnSpc>
            </a:pPr>
            <a:r>
              <a:rPr lang="en-US"/>
              <a:t>e.g. age, good works, family ties or responsibilities, good works, physical condition or appearance, socio-economic status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Section </a:t>
            </a:r>
            <a:r>
              <a:rPr lang="en-US" sz="3600" dirty="0"/>
              <a:t>3553(a) factors (continued)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Court must impose a sentence “sufficient, </a:t>
            </a:r>
            <a:r>
              <a:rPr lang="en-US" sz="2400" i="1"/>
              <a:t>but not greater than necessary</a:t>
            </a:r>
            <a:r>
              <a:rPr lang="en-US" sz="2400"/>
              <a:t>” (AKA parsimony provision) to achieve purposes of sentencing: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Need for sentence to reflect: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Seriousness of offense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Promote respect for law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Achieve just punishment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Adequate deterrence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Protect public from further crimes of defendant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Kinds of sentences available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Applicable guideline range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Sentencing Commission policy statements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Need to provide restitution to victims</a:t>
            </a:r>
          </a:p>
          <a:p>
            <a:pPr lvl="1"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AC649A-9E8E-41FE-943B-5532C54D4E7C}" type="slidenum">
              <a:rPr lang="en-US"/>
              <a:pPr/>
              <a:t>64</a:t>
            </a:fld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414338"/>
            <a:ext cx="8382000" cy="725487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b="1" dirty="0" smtClean="0"/>
              <a:t>Position of Sentences in Relation to Guideline Range</a:t>
            </a:r>
            <a:br>
              <a:rPr lang="en-US" sz="2400" b="1" dirty="0" smtClean="0"/>
            </a:br>
            <a:r>
              <a:rPr lang="en-US" sz="2400" b="1" dirty="0" smtClean="0"/>
              <a:t>FY 2009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914400"/>
          <a:ext cx="8145462" cy="5434013"/>
        </p:xfrm>
        <a:graphic>
          <a:graphicData uri="http://schemas.openxmlformats.org/presentationml/2006/ole">
            <p:oleObj spid="_x0000_s1026" r:id="rId3" imgW="8144962" imgH="5438103" progId="Excel.Sheet.8">
              <p:embed/>
            </p:oleObj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724400" y="2819400"/>
            <a:ext cx="1774825" cy="180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/>
              <a:t>Within</a:t>
            </a:r>
            <a:br>
              <a:rPr lang="en-US" sz="2800" dirty="0"/>
            </a:br>
            <a:r>
              <a:rPr lang="en-US" sz="2800" dirty="0"/>
              <a:t>Guideline</a:t>
            </a:r>
            <a:br>
              <a:rPr lang="en-US" sz="2800" dirty="0"/>
            </a:br>
            <a:r>
              <a:rPr lang="en-US" sz="2800" dirty="0"/>
              <a:t>Range</a:t>
            </a:r>
            <a:br>
              <a:rPr lang="en-US" sz="2800" dirty="0"/>
            </a:br>
            <a:r>
              <a:rPr lang="en-US" sz="2800" dirty="0" smtClean="0"/>
              <a:t>57.0%</a:t>
            </a:r>
            <a:endParaRPr lang="en-US" sz="2800" dirty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838200" y="5175250"/>
            <a:ext cx="2370137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800" dirty="0">
                <a:solidFill>
                  <a:srgbClr val="FF0000"/>
                </a:solidFill>
              </a:rPr>
              <a:t>Above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Guideline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Range </a:t>
            </a:r>
            <a:r>
              <a:rPr lang="en-US" sz="2800" dirty="0" smtClean="0">
                <a:solidFill>
                  <a:srgbClr val="FF0000"/>
                </a:solidFill>
              </a:rPr>
              <a:t>1.8%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 flipV="1">
            <a:off x="2865437" y="5148262"/>
            <a:ext cx="514350" cy="511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089025" y="1447800"/>
            <a:ext cx="22637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        Below</a:t>
            </a:r>
            <a:br>
              <a:rPr lang="en-US" sz="2800" dirty="0"/>
            </a:br>
            <a:r>
              <a:rPr lang="en-US" sz="2800" dirty="0"/>
              <a:t>Guideline</a:t>
            </a:r>
            <a:br>
              <a:rPr lang="en-US" sz="2800" dirty="0"/>
            </a:br>
            <a:r>
              <a:rPr lang="en-US" sz="2800" dirty="0"/>
              <a:t>   Range</a:t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en-US" sz="2800" dirty="0" smtClean="0"/>
              <a:t>41.2%</a:t>
            </a:r>
            <a:endParaRPr lang="en-US" sz="2800" dirty="0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514600" y="3733800"/>
            <a:ext cx="139541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cs typeface="Times New Roman" pitchFamily="18" charset="0"/>
              </a:rPr>
              <a:t>§5K1.1</a:t>
            </a:r>
            <a:r>
              <a:rPr lang="en-US" sz="2400" dirty="0">
                <a:solidFill>
                  <a:srgbClr val="0000CC"/>
                </a:solidFill>
              </a:rPr>
              <a:t/>
            </a:r>
            <a:br>
              <a:rPr lang="en-US" sz="2400" dirty="0">
                <a:solidFill>
                  <a:srgbClr val="0000CC"/>
                </a:solidFill>
              </a:rPr>
            </a:b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smtClean="0">
                <a:solidFill>
                  <a:srgbClr val="0000CC"/>
                </a:solidFill>
              </a:rPr>
              <a:t>12.4</a:t>
            </a:r>
            <a:r>
              <a:rPr lang="en-US" sz="2400" dirty="0">
                <a:solidFill>
                  <a:srgbClr val="0000CC"/>
                </a:solidFill>
              </a:rPr>
              <a:t>%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581400" y="1524000"/>
            <a:ext cx="11969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</a:rPr>
              <a:t>Other</a:t>
            </a:r>
            <a:br>
              <a:rPr lang="en-US" sz="2400" dirty="0">
                <a:solidFill>
                  <a:srgbClr val="0000CC"/>
                </a:solidFill>
              </a:rPr>
            </a:br>
            <a:r>
              <a:rPr lang="en-US" sz="2400" dirty="0">
                <a:solidFill>
                  <a:srgbClr val="0000CC"/>
                </a:solidFill>
              </a:rPr>
              <a:t>Below</a:t>
            </a:r>
            <a:br>
              <a:rPr lang="en-US" sz="2400" dirty="0">
                <a:solidFill>
                  <a:srgbClr val="0000CC"/>
                </a:solidFill>
              </a:rPr>
            </a:br>
            <a:r>
              <a:rPr lang="en-US" sz="2400" dirty="0" smtClean="0">
                <a:solidFill>
                  <a:srgbClr val="0000CC"/>
                </a:solidFill>
              </a:rPr>
              <a:t>15.9%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 rot="1526257">
            <a:off x="2560818" y="2775321"/>
            <a:ext cx="1719263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sz="2400" dirty="0">
                <a:solidFill>
                  <a:srgbClr val="0000CC"/>
                </a:solidFill>
              </a:rPr>
              <a:t>Other </a:t>
            </a:r>
            <a:r>
              <a:rPr lang="en-US" sz="2400" dirty="0" err="1">
                <a:solidFill>
                  <a:srgbClr val="0000CC"/>
                </a:solidFill>
              </a:rPr>
              <a:t>Govt</a:t>
            </a:r>
            <a:r>
              <a:rPr lang="en-US" sz="2400" dirty="0">
                <a:solidFill>
                  <a:srgbClr val="0000CC"/>
                </a:solidFill>
              </a:rPr>
              <a:t/>
            </a:r>
            <a:br>
              <a:rPr lang="en-US" sz="2400" dirty="0">
                <a:solidFill>
                  <a:srgbClr val="0000CC"/>
                </a:solidFill>
              </a:rPr>
            </a:br>
            <a:r>
              <a:rPr lang="en-US" sz="2400" dirty="0">
                <a:solidFill>
                  <a:srgbClr val="0000CC"/>
                </a:solidFill>
              </a:rPr>
              <a:t>   </a:t>
            </a:r>
            <a:r>
              <a:rPr lang="en-US" sz="2400" dirty="0" smtClean="0">
                <a:solidFill>
                  <a:srgbClr val="0000CC"/>
                </a:solidFill>
              </a:rPr>
              <a:t>12.9%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036" name="Freeform 12"/>
          <p:cNvSpPr>
            <a:spLocks/>
          </p:cNvSpPr>
          <p:nvPr/>
        </p:nvSpPr>
        <p:spPr bwMode="auto">
          <a:xfrm>
            <a:off x="2198688" y="1219200"/>
            <a:ext cx="2449512" cy="4038600"/>
          </a:xfrm>
          <a:custGeom>
            <a:avLst/>
            <a:gdLst>
              <a:gd name="T0" fmla="*/ 2297112 w 1447"/>
              <a:gd name="T1" fmla="*/ 0 h 2361"/>
              <a:gd name="T2" fmla="*/ 1779587 w 1447"/>
              <a:gd name="T3" fmla="*/ 60325 h 2361"/>
              <a:gd name="T4" fmla="*/ 1338262 w 1447"/>
              <a:gd name="T5" fmla="*/ 212725 h 2361"/>
              <a:gd name="T6" fmla="*/ 895350 w 1447"/>
              <a:gd name="T7" fmla="*/ 487363 h 2361"/>
              <a:gd name="T8" fmla="*/ 620712 w 1447"/>
              <a:gd name="T9" fmla="*/ 746125 h 2361"/>
              <a:gd name="T10" fmla="*/ 209550 w 1447"/>
              <a:gd name="T11" fmla="*/ 1355725 h 2361"/>
              <a:gd name="T12" fmla="*/ 26987 w 1447"/>
              <a:gd name="T13" fmla="*/ 2057400 h 2361"/>
              <a:gd name="T14" fmla="*/ 42862 w 1447"/>
              <a:gd name="T15" fmla="*/ 2697163 h 2361"/>
              <a:gd name="T16" fmla="*/ 239712 w 1447"/>
              <a:gd name="T17" fmla="*/ 3290888 h 2361"/>
              <a:gd name="T18" fmla="*/ 530225 w 1447"/>
              <a:gd name="T19" fmla="*/ 3748088 h 23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47"/>
              <a:gd name="T31" fmla="*/ 0 h 2361"/>
              <a:gd name="T32" fmla="*/ 1447 w 1447"/>
              <a:gd name="T33" fmla="*/ 2361 h 23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47" h="2361">
                <a:moveTo>
                  <a:pt x="1447" y="0"/>
                </a:moveTo>
                <a:cubicBezTo>
                  <a:pt x="1334" y="8"/>
                  <a:pt x="1221" y="16"/>
                  <a:pt x="1121" y="38"/>
                </a:cubicBezTo>
                <a:cubicBezTo>
                  <a:pt x="1021" y="60"/>
                  <a:pt x="936" y="89"/>
                  <a:pt x="843" y="134"/>
                </a:cubicBezTo>
                <a:cubicBezTo>
                  <a:pt x="750" y="179"/>
                  <a:pt x="639" y="251"/>
                  <a:pt x="564" y="307"/>
                </a:cubicBezTo>
                <a:cubicBezTo>
                  <a:pt x="489" y="363"/>
                  <a:pt x="463" y="379"/>
                  <a:pt x="391" y="470"/>
                </a:cubicBezTo>
                <a:cubicBezTo>
                  <a:pt x="319" y="561"/>
                  <a:pt x="194" y="716"/>
                  <a:pt x="132" y="854"/>
                </a:cubicBezTo>
                <a:cubicBezTo>
                  <a:pt x="70" y="992"/>
                  <a:pt x="34" y="1155"/>
                  <a:pt x="17" y="1296"/>
                </a:cubicBezTo>
                <a:cubicBezTo>
                  <a:pt x="0" y="1437"/>
                  <a:pt x="5" y="1570"/>
                  <a:pt x="27" y="1699"/>
                </a:cubicBezTo>
                <a:cubicBezTo>
                  <a:pt x="49" y="1828"/>
                  <a:pt x="100" y="1963"/>
                  <a:pt x="151" y="2073"/>
                </a:cubicBezTo>
                <a:cubicBezTo>
                  <a:pt x="202" y="2183"/>
                  <a:pt x="303" y="2313"/>
                  <a:pt x="334" y="2361"/>
                </a:cubicBezTo>
              </a:path>
            </a:pathLst>
          </a:cu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4000"/>
          </a:p>
        </p:txBody>
      </p:sp>
      <p:sp>
        <p:nvSpPr>
          <p:cNvPr id="1037" name="Text Box 16"/>
          <p:cNvSpPr txBox="1">
            <a:spLocks noChangeArrowheads="1"/>
          </p:cNvSpPr>
          <p:nvPr/>
        </p:nvSpPr>
        <p:spPr bwMode="auto">
          <a:xfrm>
            <a:off x="1295400" y="6306979"/>
            <a:ext cx="6096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/>
              <a:t>            SOURCE: U.S. Sentencing Commission</a:t>
            </a:r>
            <a:r>
              <a:rPr lang="en-US" sz="1100" dirty="0" smtClean="0"/>
              <a:t>,</a:t>
            </a:r>
            <a:r>
              <a:rPr lang="en-US" sz="1100" b="1" dirty="0" smtClean="0"/>
              <a:t> Fourth Quarter FY09 Quarterly Sentencing Update.</a:t>
            </a:r>
            <a:r>
              <a:rPr lang="en-US" sz="1100" dirty="0" smtClean="0"/>
              <a:t> .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Sentencing Guidelines Milestones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i="1"/>
              <a:t>Mistretta v. United States</a:t>
            </a:r>
            <a:r>
              <a:rPr lang="en-US" sz="1800"/>
              <a:t>, 488 U.S. 361 (1989)</a:t>
            </a:r>
            <a:endParaRPr lang="en-US" sz="1800" i="1"/>
          </a:p>
          <a:p>
            <a:pPr lvl="1">
              <a:lnSpc>
                <a:spcPct val="80000"/>
              </a:lnSpc>
            </a:pPr>
            <a:r>
              <a:rPr lang="en-US" sz="1600"/>
              <a:t>Held guidelines constitutional</a:t>
            </a:r>
          </a:p>
          <a:p>
            <a:pPr>
              <a:lnSpc>
                <a:spcPct val="80000"/>
              </a:lnSpc>
            </a:pPr>
            <a:r>
              <a:rPr lang="en-US" sz="1800" i="1"/>
              <a:t>Koon v. United States</a:t>
            </a:r>
            <a:r>
              <a:rPr lang="en-US" sz="1800"/>
              <a:t>, 518 U.S. 81 (1996)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Established abuse of discretion standard of review for departures</a:t>
            </a:r>
          </a:p>
          <a:p>
            <a:pPr>
              <a:lnSpc>
                <a:spcPct val="80000"/>
              </a:lnSpc>
            </a:pPr>
            <a:r>
              <a:rPr lang="en-US" sz="1800"/>
              <a:t>Feeney Amendment to the PROTECT Act of 2003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Limited departures in child and sex cases.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Changed standard of review for departures to de novo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Prohibited new departure grounds on remand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Required government motion for third acceptance of responsibility point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Required courts to explain and document bases for departures</a:t>
            </a:r>
          </a:p>
          <a:p>
            <a:pPr>
              <a:lnSpc>
                <a:spcPct val="80000"/>
              </a:lnSpc>
            </a:pPr>
            <a:r>
              <a:rPr lang="en-US" sz="1800" i="1"/>
              <a:t>Almendarez-Torres</a:t>
            </a:r>
            <a:r>
              <a:rPr lang="en-US" sz="1800"/>
              <a:t>, 523 U.S. 224 (1998).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Fact of a prior conviction is merely sentencing factor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Treatment of recidivism as sentencing factor rather than element of offense does not violate due process (prior conviction exception)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shot across the bow…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Apprendi v. New Jersey</a:t>
            </a:r>
            <a:r>
              <a:rPr lang="en-US"/>
              <a:t>, 530 U.S. 466 (2000).</a:t>
            </a:r>
          </a:p>
          <a:p>
            <a:pPr lvl="1"/>
            <a:r>
              <a:rPr lang="en-US"/>
              <a:t>Any fact that increases penalty beyond statutory maximum must be submitted to a jury and proven beyond a reasonable doubt</a:t>
            </a:r>
          </a:p>
          <a:p>
            <a:pPr lvl="1"/>
            <a:r>
              <a:rPr lang="en-US"/>
              <a:t>Sentencing factor = element</a:t>
            </a:r>
          </a:p>
          <a:p>
            <a:pPr lvl="1"/>
            <a:r>
              <a:rPr lang="en-US"/>
              <a:t>Expressly exempts prior convictions (</a:t>
            </a:r>
            <a:r>
              <a:rPr lang="en-US" i="1"/>
              <a:t>Almendarez-Torres)</a:t>
            </a: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beginning of the end…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Blakely v. Washington</a:t>
            </a:r>
            <a:r>
              <a:rPr lang="en-US" sz="2800"/>
              <a:t>, 124 S.Ct. 2531 (2004).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Redefined </a:t>
            </a:r>
            <a:r>
              <a:rPr lang="en-US" sz="2400" i="1"/>
              <a:t>Apprendi</a:t>
            </a:r>
            <a:r>
              <a:rPr lang="en-US" sz="2400"/>
              <a:t> statutory maximum as maximum sentence judge may impose based solely on facts in jury verdict or admitted by defendant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Held: any fact that increases penalty for crime beyond statutory maximum must be: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Submitted to jury; and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Proved beyond a reasonable doubt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Invalidated Washington state’s sentencing guideline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8378</TotalTime>
  <Words>2579</Words>
  <Application>Microsoft Office PowerPoint</Application>
  <PresentationFormat>On-screen Show (4:3)</PresentationFormat>
  <Paragraphs>525</Paragraphs>
  <Slides>64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Apex</vt:lpstr>
      <vt:lpstr>Microsoft Office Excel 97-2003 Worksheet</vt:lpstr>
      <vt:lpstr>Sentencing 101: Introduction to Federal Sentencing</vt:lpstr>
      <vt:lpstr>History of the Federal Sentencing guidelines</vt:lpstr>
      <vt:lpstr>The birth of the federal sentencing guidelines</vt:lpstr>
      <vt:lpstr>Purposes and Initial Considerations</vt:lpstr>
      <vt:lpstr>Drafting of the sentencing guidelines</vt:lpstr>
      <vt:lpstr>General Approach of the Federal Sentencing Guidelines</vt:lpstr>
      <vt:lpstr>Sentencing Guidelines Milestones</vt:lpstr>
      <vt:lpstr>The shot across the bow…</vt:lpstr>
      <vt:lpstr>The beginning of the end…</vt:lpstr>
      <vt:lpstr>“It’s the end of the world as we know it”    Judge Kinkeade on the guidelines (quoting REM)</vt:lpstr>
      <vt:lpstr>Post-Booker</vt:lpstr>
      <vt:lpstr>Application of the Sentencing guidelines</vt:lpstr>
      <vt:lpstr>The Statutes “Trump” the Guidelines</vt:lpstr>
      <vt:lpstr>Which Book Applies? – Ex Post Facto</vt:lpstr>
      <vt:lpstr>Slide 15</vt:lpstr>
      <vt:lpstr>Chapter 2 Offense Level</vt:lpstr>
      <vt:lpstr>Start with Relevant Conduct</vt:lpstr>
      <vt:lpstr>Pointers regarding relevant conduct </vt:lpstr>
      <vt:lpstr>Relevant Conduct</vt:lpstr>
      <vt:lpstr>(a)(1) &amp; (a)(2): Analysis</vt:lpstr>
      <vt:lpstr>“Common Scheme or Plan”</vt:lpstr>
      <vt:lpstr>“Same Course of Conduct”</vt:lpstr>
      <vt:lpstr>Determining Scope in a Conspiracy</vt:lpstr>
      <vt:lpstr>“Expanded” Relevant Conduct  </vt:lpstr>
      <vt:lpstr>Slide 25</vt:lpstr>
      <vt:lpstr>Determining the Applicable Chapter Two Guideline</vt:lpstr>
      <vt:lpstr>Appendix A</vt:lpstr>
      <vt:lpstr>Appendix A</vt:lpstr>
      <vt:lpstr>Structure of a Guideline</vt:lpstr>
      <vt:lpstr>Structure of a Guideline (cont.)</vt:lpstr>
      <vt:lpstr>§2B3.1 Robbery</vt:lpstr>
      <vt:lpstr>§2B3.1 Robbery</vt:lpstr>
      <vt:lpstr>§2D1.1 Drug Trafficking, Etc.</vt:lpstr>
      <vt:lpstr>Drug Quantity Table Base Offense Levels for Cocaine</vt:lpstr>
      <vt:lpstr>§2D1.1 Drug Trafficking, Etc.</vt:lpstr>
      <vt:lpstr>Sentencing Below a  Mandatory Minimum</vt:lpstr>
      <vt:lpstr>Slide 37</vt:lpstr>
      <vt:lpstr>“Safety Valve”</vt:lpstr>
      <vt:lpstr>§5C1.2 – “The Safety Valve”</vt:lpstr>
      <vt:lpstr>Understanding the “Safety Valve”</vt:lpstr>
      <vt:lpstr>Chapter 3</vt:lpstr>
      <vt:lpstr>Chapter Three Adjustments</vt:lpstr>
      <vt:lpstr>Acceptance of Responsibility</vt:lpstr>
      <vt:lpstr>Requirements for 1-Level Additional Reduction</vt:lpstr>
      <vt:lpstr>Apply the Grouping Rules</vt:lpstr>
      <vt:lpstr>Criminal History</vt:lpstr>
      <vt:lpstr>Criminal History Points Prior Offense Committed at 18 or Older</vt:lpstr>
      <vt:lpstr>Criminal History Points Prior Offense Committed Before 18 </vt:lpstr>
      <vt:lpstr>Length of Prior Sentences</vt:lpstr>
      <vt:lpstr>Other Determinations Regarding  Prior Sentences - §4A1.2</vt:lpstr>
      <vt:lpstr>Other Determinations Regarding  Prior Sentences - §4A1.2</vt:lpstr>
      <vt:lpstr>Chapter Three and Chapter Four  “Overrides”</vt:lpstr>
      <vt:lpstr>Supreme Court Cases Involving “Violent Felonies” or       “Crime of Violence” </vt:lpstr>
      <vt:lpstr>Pointers regarding criminal history</vt:lpstr>
      <vt:lpstr>Chapter Five</vt:lpstr>
      <vt:lpstr>Slide 56</vt:lpstr>
      <vt:lpstr>Other Aspects of Sentence</vt:lpstr>
      <vt:lpstr>Guidelines Manual Departures</vt:lpstr>
      <vt:lpstr>Guidelines Manual Departures (cont.)</vt:lpstr>
      <vt:lpstr>Some guideline pointers</vt:lpstr>
      <vt:lpstr>The Sentencing Memorandum</vt:lpstr>
      <vt:lpstr>Section 3553(a) factors</vt:lpstr>
      <vt:lpstr>Section 3553(a) factors (continued)</vt:lpstr>
      <vt:lpstr>Position of Sentences in Relation to Guideline Range FY 2009</vt:lpstr>
    </vt:vector>
  </TitlesOfParts>
  <Company>USSC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Sentencing Guidelines</dc:title>
  <dc:creator>USSC</dc:creator>
  <cp:lastModifiedBy>Marlo Cadeddu</cp:lastModifiedBy>
  <cp:revision>897</cp:revision>
  <dcterms:created xsi:type="dcterms:W3CDTF">2001-02-02T18:08:17Z</dcterms:created>
  <dcterms:modified xsi:type="dcterms:W3CDTF">2010-04-23T05:19:27Z</dcterms:modified>
</cp:coreProperties>
</file>