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9" r:id="rId3"/>
    <p:sldId id="286" r:id="rId4"/>
    <p:sldId id="284" r:id="rId5"/>
    <p:sldId id="280" r:id="rId6"/>
    <p:sldId id="281" r:id="rId7"/>
    <p:sldId id="282" r:id="rId8"/>
    <p:sldId id="287" r:id="rId9"/>
    <p:sldId id="283" r:id="rId10"/>
    <p:sldId id="285" r:id="rId11"/>
    <p:sldId id="25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7" autoAdjust="0"/>
  </p:normalViewPr>
  <p:slideViewPr>
    <p:cSldViewPr snapToGrid="0" snapToObjects="1">
      <p:cViewPr varScale="1">
        <p:scale>
          <a:sx n="139" d="100"/>
          <a:sy n="139" d="100"/>
        </p:scale>
        <p:origin x="-4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BD95F-BE68-3342-9CF8-38AA80C3D7B9}" type="datetimeFigureOut">
              <a:rPr lang="en-US" smtClean="0"/>
              <a:t>4/19/12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FE04D-C050-DB46-8E5E-AB24F891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97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DC123-3393-A040-AE95-3F09108BE46B}" type="datetimeFigureOut">
              <a:rPr lang="en-US" smtClean="0"/>
              <a:t>4/19/12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8D4A7-0DFD-F949-A49B-552A84444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3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8D4A7-0DFD-F949-A49B-552A844449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1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186" y="365455"/>
            <a:ext cx="7727228" cy="1726777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Mega Cases: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Budgeting and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0786" y="6090547"/>
            <a:ext cx="3886200" cy="7857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Marlo Cadeddu and Dan James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4044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Getting Paid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8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maximize your chances of getting paid in a mega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11506"/>
            <a:ext cx="7662864" cy="4376329"/>
          </a:xfrm>
        </p:spPr>
        <p:txBody>
          <a:bodyPr>
            <a:normAutofit fontScale="85000" lnSpcReduction="20000"/>
          </a:bodyPr>
          <a:lstStyle/>
          <a:p>
            <a:r>
              <a:rPr lang="en-US" sz="2500" dirty="0" smtClean="0"/>
              <a:t>Do case budgets</a:t>
            </a:r>
          </a:p>
          <a:p>
            <a:pPr lvl="1"/>
            <a:r>
              <a:rPr lang="en-US" sz="2500" dirty="0" smtClean="0"/>
              <a:t>Attorney</a:t>
            </a:r>
          </a:p>
          <a:p>
            <a:pPr lvl="1"/>
            <a:r>
              <a:rPr lang="en-US" sz="2500" dirty="0" smtClean="0"/>
              <a:t>Experts and other </a:t>
            </a:r>
            <a:r>
              <a:rPr lang="en-US" sz="2500" dirty="0" smtClean="0"/>
              <a:t>services including investigation</a:t>
            </a:r>
            <a:endParaRPr lang="en-US" sz="2500" dirty="0" smtClean="0"/>
          </a:p>
          <a:p>
            <a:r>
              <a:rPr lang="en-US" sz="2500" dirty="0" smtClean="0"/>
              <a:t>Interim </a:t>
            </a:r>
            <a:r>
              <a:rPr lang="en-US" sz="2500" dirty="0" smtClean="0"/>
              <a:t>billing</a:t>
            </a:r>
          </a:p>
          <a:p>
            <a:pPr lvl="1"/>
            <a:r>
              <a:rPr lang="en-US" sz="2500" dirty="0" smtClean="0"/>
              <a:t>Request interim billing from presiding judge</a:t>
            </a:r>
          </a:p>
          <a:p>
            <a:pPr lvl="1"/>
            <a:r>
              <a:rPr lang="en-US" sz="2500" dirty="0" smtClean="0"/>
              <a:t>Bill regularly</a:t>
            </a:r>
          </a:p>
          <a:p>
            <a:pPr lvl="1"/>
            <a:r>
              <a:rPr lang="en-US" sz="2500" dirty="0" smtClean="0"/>
              <a:t>Keep track of interim billing to ensure </a:t>
            </a:r>
            <a:r>
              <a:rPr lang="en-US" sz="2500" dirty="0" smtClean="0"/>
              <a:t>do not </a:t>
            </a:r>
            <a:r>
              <a:rPr lang="en-US" sz="2500" dirty="0" smtClean="0"/>
              <a:t>exceed budget</a:t>
            </a:r>
          </a:p>
          <a:p>
            <a:r>
              <a:rPr lang="en-US" sz="2500" dirty="0" smtClean="0"/>
              <a:t>Justify your “excess compensation” claim</a:t>
            </a:r>
          </a:p>
          <a:p>
            <a:pPr lvl="1"/>
            <a:r>
              <a:rPr lang="en-US" sz="2500" dirty="0" smtClean="0"/>
              <a:t>Keep good records</a:t>
            </a:r>
          </a:p>
          <a:p>
            <a:pPr lvl="1"/>
            <a:r>
              <a:rPr lang="en-US" sz="2500" dirty="0" smtClean="0"/>
              <a:t>Submit detailed memorandum</a:t>
            </a:r>
          </a:p>
          <a:p>
            <a:r>
              <a:rPr lang="en-US" sz="2500" dirty="0" smtClean="0"/>
              <a:t>Use mandatory CJA timekeeping system  </a:t>
            </a:r>
          </a:p>
          <a:p>
            <a:pPr marL="282575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68966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Exceeding Attorney Case Maximum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22911"/>
            <a:ext cx="7662864" cy="4146151"/>
          </a:xfrm>
        </p:spPr>
        <p:txBody>
          <a:bodyPr>
            <a:noAutofit/>
          </a:bodyPr>
          <a:lstStyle/>
          <a:p>
            <a:r>
              <a:rPr lang="en-US" sz="1600" dirty="0" smtClean="0"/>
              <a:t>Current case maximum for attorneys fees is $9,700</a:t>
            </a:r>
          </a:p>
          <a:p>
            <a:r>
              <a:rPr lang="en-US" sz="1600" dirty="0" smtClean="0"/>
              <a:t>Exceeding cap permissible when necessary </a:t>
            </a:r>
            <a:r>
              <a:rPr lang="en-US" sz="1600" dirty="0"/>
              <a:t>to provide “fair compensation in cases involving extended or complex representation</a:t>
            </a:r>
            <a:r>
              <a:rPr lang="en-US" sz="1600" dirty="0" smtClean="0"/>
              <a:t>”</a:t>
            </a:r>
          </a:p>
          <a:p>
            <a:pPr lvl="1"/>
            <a:r>
              <a:rPr lang="en-US" sz="1600" dirty="0" smtClean="0"/>
              <a:t>Magnitude/importance of case</a:t>
            </a:r>
          </a:p>
          <a:p>
            <a:pPr lvl="1"/>
            <a:r>
              <a:rPr lang="en-US" sz="1600" dirty="0" smtClean="0"/>
              <a:t>Manner duties performed</a:t>
            </a:r>
          </a:p>
          <a:p>
            <a:pPr lvl="1"/>
            <a:r>
              <a:rPr lang="en-US" sz="1600" dirty="0" smtClean="0"/>
              <a:t>Knowledge, skill, efficiency, professionalism, judgment</a:t>
            </a:r>
          </a:p>
          <a:p>
            <a:pPr lvl="1"/>
            <a:r>
              <a:rPr lang="en-US" sz="1600" dirty="0" smtClean="0"/>
              <a:t>Nature of lawyer’s practice and injury to it</a:t>
            </a:r>
          </a:p>
          <a:p>
            <a:pPr lvl="1"/>
            <a:r>
              <a:rPr lang="en-US" sz="1600" dirty="0" smtClean="0"/>
              <a:t>Extraordinary time pressure</a:t>
            </a:r>
          </a:p>
          <a:p>
            <a:pPr lvl="1"/>
            <a:r>
              <a:rPr lang="en-US" sz="1600" dirty="0" smtClean="0"/>
              <a:t>Other relevant factors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residing judge/magistrate judge must certify </a:t>
            </a:r>
          </a:p>
          <a:p>
            <a:r>
              <a:rPr lang="en-US" sz="1600" dirty="0" smtClean="0"/>
              <a:t>Circuit Chief Judge or designee must approve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650589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Presiding judge authorizes when “necessary and appropriate” to have interim payments to counsel</a:t>
            </a:r>
          </a:p>
          <a:p>
            <a:r>
              <a:rPr lang="en-US" dirty="0" smtClean="0"/>
              <a:t>Chief Judge of Circuit or designee must give written approval</a:t>
            </a:r>
          </a:p>
          <a:p>
            <a:r>
              <a:rPr lang="en-US" dirty="0"/>
              <a:t>Presiding judge issues memorandum with procedure to be followed</a:t>
            </a:r>
          </a:p>
          <a:p>
            <a:r>
              <a:rPr lang="en-US" dirty="0" smtClean="0"/>
              <a:t>20% of each interim voucher withheld until case complete and final voucher submitted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959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114" y="403411"/>
            <a:ext cx="7583487" cy="1699480"/>
          </a:xfrm>
        </p:spPr>
        <p:txBody>
          <a:bodyPr>
            <a:normAutofit/>
          </a:bodyPr>
          <a:lstStyle/>
          <a:p>
            <a:r>
              <a:rPr lang="en-US" dirty="0" smtClean="0"/>
              <a:t>Voucher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954" y="2650593"/>
            <a:ext cx="7583487" cy="3278922"/>
          </a:xfrm>
        </p:spPr>
        <p:txBody>
          <a:bodyPr>
            <a:normAutofit/>
          </a:bodyPr>
          <a:lstStyle/>
          <a:p>
            <a:r>
              <a:rPr lang="en-US" dirty="0" smtClean="0"/>
              <a:t>Guidelines provide that vouchers should not be delayed or cut due to appropriations shortfall</a:t>
            </a:r>
          </a:p>
          <a:p>
            <a:r>
              <a:rPr lang="en-US" dirty="0" smtClean="0"/>
              <a:t>Procedure if Court wants to reduce a voucher:</a:t>
            </a:r>
          </a:p>
          <a:p>
            <a:pPr lvl="1"/>
            <a:r>
              <a:rPr lang="en-US" dirty="0" smtClean="0"/>
              <a:t>Prior notice of proposed reduction with statement of reasons</a:t>
            </a:r>
          </a:p>
          <a:p>
            <a:pPr lvl="1"/>
            <a:r>
              <a:rPr lang="en-US" dirty="0" smtClean="0"/>
              <a:t>Opportunity to address the matter</a:t>
            </a:r>
          </a:p>
          <a:p>
            <a:pPr lvl="1"/>
            <a:r>
              <a:rPr lang="en-US" dirty="0" smtClean="0"/>
              <a:t>No notice necessary if reduction because of math or technical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9161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5"/>
            <a:ext cx="7662864" cy="1825508"/>
          </a:xfrm>
        </p:spPr>
        <p:txBody>
          <a:bodyPr/>
          <a:lstStyle/>
          <a:p>
            <a:r>
              <a:rPr lang="en-US" dirty="0" smtClean="0"/>
              <a:t>Getting the CJA resources necessary to provide your client “adequate representation”</a:t>
            </a:r>
          </a:p>
          <a:p>
            <a:r>
              <a:rPr lang="en-US" dirty="0" smtClean="0"/>
              <a:t>Getting Paid under the CJA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7820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mega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CJA case that has </a:t>
            </a:r>
            <a:r>
              <a:rPr lang="en-US" dirty="0" smtClean="0"/>
              <a:t>“extraordinary” potential cost defined as:</a:t>
            </a:r>
          </a:p>
          <a:p>
            <a:pPr lvl="1"/>
            <a:r>
              <a:rPr lang="en-US" dirty="0" smtClean="0"/>
              <a:t>300 or more attorney hours</a:t>
            </a:r>
          </a:p>
          <a:p>
            <a:pPr lvl="1"/>
            <a:r>
              <a:rPr lang="en-US" dirty="0" smtClean="0"/>
              <a:t>$30,000 or more in fees/expenses per </a:t>
            </a:r>
            <a:r>
              <a:rPr lang="en-US" dirty="0" smtClean="0"/>
              <a:t>defendant</a:t>
            </a:r>
          </a:p>
          <a:p>
            <a:r>
              <a:rPr lang="en-US" dirty="0" smtClean="0"/>
              <a:t>Case budgeting required in a mega case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70198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Obtaining CJA Funding for Necessary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3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5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When necessary to provide “adequate representation” CJA will pay for: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229" y="2065045"/>
            <a:ext cx="7583487" cy="461234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Investigator</a:t>
            </a:r>
            <a:endParaRPr lang="en-US" dirty="0" smtClean="0"/>
          </a:p>
          <a:p>
            <a:pPr lvl="1"/>
            <a:r>
              <a:rPr lang="en-US" dirty="0" smtClean="0"/>
              <a:t>Expert witness services</a:t>
            </a:r>
          </a:p>
          <a:p>
            <a:pPr lvl="2"/>
            <a:r>
              <a:rPr lang="en-US" dirty="0" smtClean="0"/>
              <a:t>Medical experts</a:t>
            </a:r>
          </a:p>
          <a:p>
            <a:pPr lvl="2"/>
            <a:r>
              <a:rPr lang="en-US" dirty="0" smtClean="0"/>
              <a:t>Lab experts (e.g. ballistics; fingerprinting etc.)</a:t>
            </a:r>
          </a:p>
          <a:p>
            <a:pPr lvl="2"/>
            <a:r>
              <a:rPr lang="en-US" dirty="0" smtClean="0"/>
              <a:t>Computer experts</a:t>
            </a:r>
          </a:p>
          <a:p>
            <a:pPr lvl="2"/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Psychiatrist/psychologist</a:t>
            </a:r>
          </a:p>
          <a:p>
            <a:pPr lvl="1"/>
            <a:r>
              <a:rPr lang="en-US" dirty="0" smtClean="0"/>
              <a:t>Transcripts (sometimes accelerated)</a:t>
            </a:r>
          </a:p>
          <a:p>
            <a:pPr lvl="1"/>
            <a:r>
              <a:rPr lang="en-US" dirty="0" smtClean="0"/>
              <a:t>Large volume copying</a:t>
            </a:r>
          </a:p>
          <a:p>
            <a:pPr lvl="1"/>
            <a:r>
              <a:rPr lang="en-US" dirty="0" smtClean="0"/>
              <a:t>Computer-assisted legal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Computer hardware and software*</a:t>
            </a:r>
          </a:p>
          <a:p>
            <a:pPr lvl="1"/>
            <a:r>
              <a:rPr lang="en-US" dirty="0" smtClean="0"/>
              <a:t>Computer </a:t>
            </a:r>
            <a:r>
              <a:rPr lang="en-US" dirty="0" smtClean="0"/>
              <a:t>systems and automation litigation support </a:t>
            </a:r>
            <a:r>
              <a:rPr lang="en-US" dirty="0" smtClean="0"/>
              <a:t>personnel*</a:t>
            </a:r>
            <a:endParaRPr lang="en-US" dirty="0" smtClean="0"/>
          </a:p>
          <a:p>
            <a:pPr lvl="1"/>
            <a:r>
              <a:rPr lang="en-US" dirty="0" smtClean="0"/>
              <a:t>Interpreters/translators</a:t>
            </a:r>
          </a:p>
          <a:p>
            <a:pPr lvl="1"/>
            <a:r>
              <a:rPr lang="en-US" dirty="0" smtClean="0"/>
              <a:t>Paralegals, legal assistants and law students</a:t>
            </a:r>
          </a:p>
          <a:p>
            <a:pPr lvl="1"/>
            <a:r>
              <a:rPr lang="en-US" dirty="0" smtClean="0"/>
              <a:t>Stenographic and notarial expenses</a:t>
            </a:r>
          </a:p>
          <a:p>
            <a:pPr lvl="1"/>
            <a:r>
              <a:rPr lang="en-US" dirty="0" smtClean="0"/>
              <a:t>Extraordinary office </a:t>
            </a:r>
            <a:r>
              <a:rPr lang="en-US" dirty="0" smtClean="0"/>
              <a:t>expenses</a:t>
            </a:r>
          </a:p>
          <a:p>
            <a:pPr lvl="1"/>
            <a:r>
              <a:rPr lang="en-US" dirty="0" smtClean="0"/>
              <a:t>In certain cases, more than one lawyer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57365" y="6562834"/>
            <a:ext cx="2886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*Special rules apply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13888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Services for Defendants with Retained Counsel under CJA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Court can provide </a:t>
            </a:r>
            <a:r>
              <a:rPr lang="en-US" dirty="0" smtClean="0"/>
              <a:t>funding for same services </a:t>
            </a:r>
            <a:r>
              <a:rPr lang="en-US" dirty="0" smtClean="0"/>
              <a:t>to defendant with retained </a:t>
            </a:r>
            <a:r>
              <a:rPr lang="en-US" dirty="0" smtClean="0"/>
              <a:t>counsel </a:t>
            </a:r>
            <a:r>
              <a:rPr lang="en-US" u="sng" dirty="0" smtClean="0"/>
              <a:t>IF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Services are </a:t>
            </a:r>
            <a:r>
              <a:rPr lang="en-US" dirty="0" smtClean="0"/>
              <a:t>“</a:t>
            </a:r>
            <a:r>
              <a:rPr lang="en-US" dirty="0" smtClean="0"/>
              <a:t>necessary to adequate representation</a:t>
            </a:r>
            <a:r>
              <a:rPr lang="en-US" dirty="0" smtClean="0"/>
              <a:t>” </a:t>
            </a:r>
            <a:r>
              <a:rPr lang="en-US" u="sng" dirty="0" smtClean="0"/>
              <a:t>AND</a:t>
            </a:r>
            <a:endParaRPr lang="en-US" dirty="0" smtClean="0"/>
          </a:p>
          <a:p>
            <a:pPr lvl="1"/>
            <a:r>
              <a:rPr lang="en-US" dirty="0" smtClean="0"/>
              <a:t>Defendant </a:t>
            </a:r>
            <a:r>
              <a:rPr lang="en-US" dirty="0" smtClean="0"/>
              <a:t>is financially </a:t>
            </a:r>
            <a:r>
              <a:rPr lang="en-US" dirty="0" smtClean="0"/>
              <a:t>unable to obtain necessary services </a:t>
            </a:r>
          </a:p>
          <a:p>
            <a:r>
              <a:rPr lang="en-US" dirty="0" smtClean="0"/>
              <a:t>CJA directs court to “inquire into the fee arrangement</a:t>
            </a:r>
            <a:r>
              <a:rPr lang="en-US" dirty="0" smtClean="0"/>
              <a:t>” and can make </a:t>
            </a:r>
            <a:r>
              <a:rPr lang="en-US" dirty="0" smtClean="0"/>
              <a:t>counsel pay for all or part of expenses if: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ee “unreasonable in relation to fees customarily paid” for “matters of similar duration and complexity” or</a:t>
            </a:r>
          </a:p>
          <a:p>
            <a:pPr lvl="2"/>
            <a:r>
              <a:rPr lang="en-US" dirty="0" smtClean="0"/>
              <a:t>Fee arrangement made with “gross disregard” of trial expenses</a:t>
            </a:r>
          </a:p>
        </p:txBody>
      </p:sp>
    </p:spTree>
    <p:extLst>
      <p:ext uri="{BB962C8B-B14F-4D97-AF65-F5344CB8AC3E}">
        <p14:creationId xmlns:p14="http://schemas.microsoft.com/office/powerpoint/2010/main" val="252071354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56820"/>
            <a:ext cx="7583487" cy="144507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Procedure to Obtain </a:t>
            </a:r>
            <a:r>
              <a:rPr lang="en-US" dirty="0" smtClean="0"/>
              <a:t>Funding for Necessary </a:t>
            </a:r>
            <a:r>
              <a:rPr lang="en-US" dirty="0" smtClean="0"/>
              <a:t>Services Under CJA: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68348"/>
            <a:ext cx="7583487" cy="36530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Submit motion explaining why services necessary to provide adequate representation</a:t>
            </a:r>
            <a:endParaRPr lang="en-US" dirty="0" smtClean="0"/>
          </a:p>
          <a:p>
            <a:r>
              <a:rPr lang="en-US" dirty="0" smtClean="0"/>
              <a:t>Case budgeting for experts and other services required in mega cases – forms available </a:t>
            </a:r>
            <a:r>
              <a:rPr lang="en-US" dirty="0" err="1" smtClean="0"/>
              <a:t>www.fd.org</a:t>
            </a:r>
            <a:endParaRPr lang="en-US" dirty="0"/>
          </a:p>
          <a:p>
            <a:r>
              <a:rPr lang="en-US" dirty="0" smtClean="0"/>
              <a:t>Can </a:t>
            </a:r>
            <a:r>
              <a:rPr lang="en-US" dirty="0" smtClean="0"/>
              <a:t>hire experts and investigators prior to budget approval:</a:t>
            </a:r>
          </a:p>
          <a:p>
            <a:pPr lvl="1"/>
            <a:r>
              <a:rPr lang="en-US" dirty="0" smtClean="0"/>
              <a:t>With authorization from presiding judge </a:t>
            </a:r>
          </a:p>
          <a:p>
            <a:pPr lvl="1"/>
            <a:r>
              <a:rPr lang="en-US" dirty="0" smtClean="0"/>
              <a:t>Court can later reconsider amounts authorized</a:t>
            </a:r>
          </a:p>
          <a:p>
            <a:pPr lvl="1"/>
            <a:r>
              <a:rPr lang="en-US" dirty="0" smtClean="0"/>
              <a:t>Not supposed to rescind prior authorization for work already performed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4427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28409"/>
            <a:ext cx="7583487" cy="1799981"/>
          </a:xfrm>
        </p:spPr>
        <p:txBody>
          <a:bodyPr/>
          <a:lstStyle/>
          <a:p>
            <a:r>
              <a:rPr lang="en-US" sz="3600" dirty="0" smtClean="0"/>
              <a:t>Special Issues in Obtaining Computer Hardware, Software or Litigation Support Services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777461"/>
            <a:ext cx="7583487" cy="3844997"/>
          </a:xfrm>
        </p:spPr>
        <p:txBody>
          <a:bodyPr>
            <a:normAutofit/>
          </a:bodyPr>
          <a:lstStyle/>
          <a:p>
            <a:r>
              <a:rPr lang="en-US" dirty="0" smtClean="0"/>
              <a:t>Before seeking court approval for computer hardware/software/litigation support products or services/computer experts expected to cost more than $10,000</a:t>
            </a:r>
          </a:p>
          <a:p>
            <a:pPr lvl="1"/>
            <a:r>
              <a:rPr lang="en-US" u="sng" dirty="0" smtClean="0"/>
              <a:t>Must</a:t>
            </a:r>
            <a:r>
              <a:rPr lang="en-US" dirty="0" smtClean="0"/>
              <a:t> consult with National Litigation Support, Office of Defender Services</a:t>
            </a:r>
          </a:p>
          <a:p>
            <a:pPr lvl="1"/>
            <a:r>
              <a:rPr lang="en-US" u="sng" dirty="0" smtClean="0"/>
              <a:t>Must</a:t>
            </a:r>
            <a:r>
              <a:rPr lang="en-US" dirty="0" smtClean="0"/>
              <a:t> inform court in writing of ODS advice and recommendation</a:t>
            </a:r>
            <a:endParaRPr lang="en-US" u="sng" dirty="0" smtClean="0"/>
          </a:p>
          <a:p>
            <a:r>
              <a:rPr lang="en-US" dirty="0" smtClean="0"/>
              <a:t>Hardware/software property of U.S.</a:t>
            </a:r>
            <a:r>
              <a:rPr lang="en-US" dirty="0"/>
              <a:t> </a:t>
            </a:r>
            <a:r>
              <a:rPr lang="en-US" dirty="0" smtClean="0"/>
              <a:t>and must be </a:t>
            </a:r>
            <a:r>
              <a:rPr lang="en-US" dirty="0" smtClean="0"/>
              <a:t>returned to ODS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478778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Maximums for Experts, Investigators and Other Services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Without prior authorization of presiding judge:</a:t>
            </a:r>
          </a:p>
          <a:p>
            <a:pPr lvl="1"/>
            <a:r>
              <a:rPr lang="en-US" dirty="0" smtClean="0"/>
              <a:t>Current maximum $800</a:t>
            </a:r>
          </a:p>
          <a:p>
            <a:pPr lvl="1"/>
            <a:r>
              <a:rPr lang="en-US" dirty="0" smtClean="0"/>
              <a:t>Maximum applies to </a:t>
            </a:r>
            <a:r>
              <a:rPr lang="en-US" u="sng" dirty="0" smtClean="0"/>
              <a:t>each</a:t>
            </a:r>
            <a:r>
              <a:rPr lang="en-US" dirty="0" smtClean="0"/>
              <a:t> vendor</a:t>
            </a:r>
          </a:p>
          <a:p>
            <a:pPr lvl="1"/>
            <a:r>
              <a:rPr lang="en-US" dirty="0" smtClean="0"/>
              <a:t>Subject to later review </a:t>
            </a:r>
          </a:p>
          <a:p>
            <a:r>
              <a:rPr lang="en-US" dirty="0" smtClean="0"/>
              <a:t>With prior authorization of presiding judge:</a:t>
            </a:r>
          </a:p>
          <a:p>
            <a:pPr lvl="1"/>
            <a:r>
              <a:rPr lang="en-US" dirty="0" smtClean="0"/>
              <a:t>Current maximum $2,400</a:t>
            </a:r>
          </a:p>
          <a:p>
            <a:pPr lvl="1"/>
            <a:r>
              <a:rPr lang="en-US" dirty="0" smtClean="0"/>
              <a:t>Maximum applies to </a:t>
            </a:r>
            <a:r>
              <a:rPr lang="en-US" u="sng" dirty="0" smtClean="0"/>
              <a:t>each</a:t>
            </a:r>
            <a:r>
              <a:rPr lang="en-US" dirty="0" smtClean="0"/>
              <a:t> vendor</a:t>
            </a:r>
          </a:p>
          <a:p>
            <a:pPr lvl="1"/>
            <a:r>
              <a:rPr lang="en-US" dirty="0" smtClean="0"/>
              <a:t>Requires separate authorization for each vendor</a:t>
            </a:r>
          </a:p>
          <a:p>
            <a:pPr lvl="1"/>
            <a:r>
              <a:rPr lang="en-US" dirty="0" smtClean="0"/>
              <a:t>Maximum </a:t>
            </a:r>
            <a:r>
              <a:rPr lang="en-US" dirty="0" err="1" smtClean="0"/>
              <a:t>waivable</a:t>
            </a:r>
            <a:r>
              <a:rPr lang="en-US" dirty="0" smtClean="0"/>
              <a:t> if:</a:t>
            </a:r>
          </a:p>
          <a:p>
            <a:pPr lvl="2"/>
            <a:r>
              <a:rPr lang="en-US" dirty="0" smtClean="0"/>
              <a:t>Certified by presiding judge or magistrate judge</a:t>
            </a:r>
          </a:p>
          <a:p>
            <a:pPr lvl="2"/>
            <a:r>
              <a:rPr lang="en-US" dirty="0" smtClean="0"/>
              <a:t>Approved by Chief Judge of Circuit or designee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3030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1750</TotalTime>
  <Words>708</Words>
  <Application>Microsoft Macintosh PowerPoint</Application>
  <PresentationFormat>On-screen Show (4:3)</PresentationFormat>
  <Paragraphs>98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Genesis</vt:lpstr>
      <vt:lpstr>Mega Cases:   Budgeting and discovery</vt:lpstr>
      <vt:lpstr>BUDGETING ISSUES:</vt:lpstr>
      <vt:lpstr>What is a mega case?</vt:lpstr>
      <vt:lpstr>Obtaining CJA Funding for Necessary Services</vt:lpstr>
      <vt:lpstr>When necessary to provide “adequate representation” CJA will pay for:</vt:lpstr>
      <vt:lpstr>Services for Defendants with Retained Counsel under CJA</vt:lpstr>
      <vt:lpstr>Procedure to Obtain Funding for Necessary Services Under CJA:</vt:lpstr>
      <vt:lpstr>Special Issues in Obtaining Computer Hardware, Software or Litigation Support Services</vt:lpstr>
      <vt:lpstr>Case Maximums for Experts, Investigators and Other Services </vt:lpstr>
      <vt:lpstr>Getting Paid</vt:lpstr>
      <vt:lpstr>How to maximize your chances of getting paid in a mega case</vt:lpstr>
      <vt:lpstr>Exceeding Attorney Case Maximum</vt:lpstr>
      <vt:lpstr>Interim Payments</vt:lpstr>
      <vt:lpstr>Voucher Cuts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the Mega Case on a CJA Budget</dc:title>
  <dc:creator>Marlo Cadeddu</dc:creator>
  <cp:lastModifiedBy>Marlo Cadeddu</cp:lastModifiedBy>
  <cp:revision>71</cp:revision>
  <cp:lastPrinted>2012-04-19T16:08:56Z</cp:lastPrinted>
  <dcterms:created xsi:type="dcterms:W3CDTF">2011-04-14T14:05:19Z</dcterms:created>
  <dcterms:modified xsi:type="dcterms:W3CDTF">2012-04-19T16:09:56Z</dcterms:modified>
</cp:coreProperties>
</file>